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256" r:id="rId2"/>
    <p:sldId id="259" r:id="rId3"/>
    <p:sldId id="260" r:id="rId4"/>
    <p:sldId id="261" r:id="rId5"/>
    <p:sldId id="262" r:id="rId6"/>
    <p:sldId id="263" r:id="rId7"/>
    <p:sldId id="264" r:id="rId8"/>
    <p:sldId id="265" r:id="rId9"/>
    <p:sldId id="266" r:id="rId10"/>
    <p:sldId id="267" r:id="rId11"/>
    <p:sldId id="268" r:id="rId12"/>
    <p:sldId id="270" r:id="rId13"/>
    <p:sldId id="271" r:id="rId14"/>
    <p:sldId id="272" r:id="rId15"/>
    <p:sldId id="273" r:id="rId16"/>
    <p:sldId id="275" r:id="rId17"/>
    <p:sldId id="276" r:id="rId18"/>
    <p:sldId id="277" r:id="rId19"/>
    <p:sldId id="281" r:id="rId20"/>
    <p:sldId id="294" r:id="rId21"/>
    <p:sldId id="295" r:id="rId22"/>
    <p:sldId id="296" r:id="rId23"/>
    <p:sldId id="297" r:id="rId24"/>
    <p:sldId id="298" r:id="rId25"/>
    <p:sldId id="299" r:id="rId26"/>
  </p:sldIdLst>
  <p:sldSz cx="9144000" cy="5143500" type="screen16x9"/>
  <p:notesSz cx="6858000" cy="9144000"/>
  <p:embeddedFontLst>
    <p:embeddedFont>
      <p:font typeface="Dosis" panose="020B0604020202020204" charset="0"/>
      <p:regular r:id="rId28"/>
      <p:bold r:id="rId29"/>
    </p:embeddedFont>
    <p:embeddedFont>
      <p:font typeface="Trebuchet MS" panose="020B0603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Source Sans Pro" panose="020B060402020202020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
      <p:font typeface="Tahoma" panose="020B0604030504040204" pitchFamily="34" charset="0"/>
      <p:regular r:id="rId46"/>
      <p:bold r:id="rId47"/>
    </p:embeddedFont>
    <p:embeddedFont>
      <p:font typeface="Open Sans"/>
      <p:regular r:id="rId48"/>
      <p:bold r:id="rId49"/>
      <p:italic r:id="rId50"/>
      <p:boldItalic r:id="rId51"/>
    </p:embeddedFont>
    <p:embeddedFont>
      <p:font typeface="Segoe UI Historic" panose="020B0502040204020203" pitchFamily="3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8C6"/>
    <a:srgbClr val="0070C0"/>
    <a:srgbClr val="0067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896514-1AA1-4EE5-A447-7E556EC08B63}">
  <a:tblStyle styleId="{B3896514-1AA1-4EE5-A447-7E556EC08B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E65728-0D21-4A9D-A831-D487195EC54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74"/>
  </p:normalViewPr>
  <p:slideViewPr>
    <p:cSldViewPr snapToGrid="0" snapToObjects="1">
      <p:cViewPr varScale="1">
        <p:scale>
          <a:sx n="144" d="100"/>
          <a:sy n="144" d="100"/>
        </p:scale>
        <p:origin x="45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033981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1714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0D54B9BD-6449-480F-B32F-56D6923AFFA7}" type="slidenum">
              <a:rPr lang="en-US">
                <a:latin typeface="Arial" panose="020B0604020202020204" pitchFamily="34" charset="0"/>
              </a:rPr>
              <a:pPr eaLnBrk="1" hangingPunct="1"/>
              <a:t>2</a:t>
            </a:fld>
            <a:endParaRPr lang="en-US">
              <a:latin typeface="Arial" panose="020B0604020202020204" pitchFamily="34" charset="0"/>
            </a:endParaRP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smtClean="0">
              <a:latin typeface="Arial" panose="020B0604020202020204" pitchFamily="34" charset="0"/>
            </a:endParaRPr>
          </a:p>
        </p:txBody>
      </p:sp>
    </p:spTree>
    <p:extLst>
      <p:ext uri="{BB962C8B-B14F-4D97-AF65-F5344CB8AC3E}">
        <p14:creationId xmlns:p14="http://schemas.microsoft.com/office/powerpoint/2010/main" val="2055143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5150C5B9-B99A-4FCB-9F4C-174916D873AB}" type="slidenum">
              <a:rPr lang="en-US">
                <a:latin typeface="Arial" panose="020B0604020202020204" pitchFamily="34" charset="0"/>
              </a:rPr>
              <a:pPr eaLnBrk="1" hangingPunct="1"/>
              <a:t>4</a:t>
            </a:fld>
            <a:endParaRPr lang="en-US">
              <a:latin typeface="Arial" panose="020B0604020202020204" pitchFamily="34" charset="0"/>
            </a:endParaRPr>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smtClean="0">
              <a:latin typeface="Arial" panose="020B0604020202020204" pitchFamily="34" charset="0"/>
            </a:endParaRPr>
          </a:p>
        </p:txBody>
      </p:sp>
    </p:spTree>
    <p:extLst>
      <p:ext uri="{BB962C8B-B14F-4D97-AF65-F5344CB8AC3E}">
        <p14:creationId xmlns:p14="http://schemas.microsoft.com/office/powerpoint/2010/main" val="2461515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73D99EFA-5D6B-4070-91B2-72C34DEE5CE0}" type="slidenum">
              <a:rPr lang="en-US">
                <a:latin typeface="Arial" panose="020B0604020202020204" pitchFamily="34" charset="0"/>
              </a:rPr>
              <a:pPr eaLnBrk="1" hangingPunct="1"/>
              <a:t>7</a:t>
            </a:fld>
            <a:endParaRPr lang="en-US">
              <a:latin typeface="Arial" panose="020B0604020202020204" pitchFamily="34" charset="0"/>
            </a:endParaRPr>
          </a:p>
        </p:txBody>
      </p:sp>
      <p:sp>
        <p:nvSpPr>
          <p:cNvPr id="66563" name="Rectangle 2"/>
          <p:cNvSpPr>
            <a:spLocks noGrp="1" noRot="1" noChangeAspect="1" noChangeArrowheads="1" noTextEdit="1"/>
          </p:cNvSpPr>
          <p:nvPr>
            <p:ph type="sldImg"/>
          </p:nvPr>
        </p:nvSpPr>
        <p:spPr>
          <a:xfrm>
            <a:off x="381000" y="685800"/>
            <a:ext cx="6096000" cy="342900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smtClean="0">
              <a:latin typeface="Arial" panose="020B0604020202020204" pitchFamily="34" charset="0"/>
            </a:endParaRPr>
          </a:p>
        </p:txBody>
      </p:sp>
    </p:spTree>
    <p:extLst>
      <p:ext uri="{BB962C8B-B14F-4D97-AF65-F5344CB8AC3E}">
        <p14:creationId xmlns:p14="http://schemas.microsoft.com/office/powerpoint/2010/main" val="290508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266DB92F-4E56-48BF-997F-AD39D2C0AE6D}" type="slidenum">
              <a:rPr lang="en-US">
                <a:latin typeface="Arial" panose="020B0604020202020204" pitchFamily="34" charset="0"/>
              </a:rPr>
              <a:pPr eaLnBrk="1" hangingPunct="1"/>
              <a:t>8</a:t>
            </a:fld>
            <a:endParaRPr lang="en-US">
              <a:latin typeface="Arial" panose="020B0604020202020204" pitchFamily="34" charset="0"/>
            </a:endParaRPr>
          </a:p>
        </p:txBody>
      </p:sp>
      <p:sp>
        <p:nvSpPr>
          <p:cNvPr id="67587" name="Rectangle 2"/>
          <p:cNvSpPr>
            <a:spLocks noGrp="1" noRot="1" noChangeAspect="1" noChangeArrowheads="1" noTextEdit="1"/>
          </p:cNvSpPr>
          <p:nvPr>
            <p:ph type="sldImg"/>
          </p:nvPr>
        </p:nvSpPr>
        <p:spPr>
          <a:xfrm>
            <a:off x="381000" y="685800"/>
            <a:ext cx="6096000" cy="342900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smtClean="0">
              <a:latin typeface="Arial" panose="020B0604020202020204" pitchFamily="34" charset="0"/>
            </a:endParaRPr>
          </a:p>
        </p:txBody>
      </p:sp>
    </p:spTree>
    <p:extLst>
      <p:ext uri="{BB962C8B-B14F-4D97-AF65-F5344CB8AC3E}">
        <p14:creationId xmlns:p14="http://schemas.microsoft.com/office/powerpoint/2010/main" val="1171990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16B53388-6239-498A-95FB-4D9C6A250403}" type="slidenum">
              <a:rPr lang="en-US">
                <a:latin typeface="Arial" panose="020B0604020202020204" pitchFamily="34" charset="0"/>
              </a:rPr>
              <a:pPr eaLnBrk="1" hangingPunct="1"/>
              <a:t>9</a:t>
            </a:fld>
            <a:endParaRPr lang="en-US">
              <a:latin typeface="Arial" panose="020B0604020202020204" pitchFamily="34" charset="0"/>
            </a:endParaRPr>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smtClean="0">
              <a:latin typeface="Arial" panose="020B0604020202020204" pitchFamily="34" charset="0"/>
            </a:endParaRPr>
          </a:p>
        </p:txBody>
      </p:sp>
    </p:spTree>
    <p:extLst>
      <p:ext uri="{BB962C8B-B14F-4D97-AF65-F5344CB8AC3E}">
        <p14:creationId xmlns:p14="http://schemas.microsoft.com/office/powerpoint/2010/main" val="4102074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890F21EE-BA35-44DB-975B-5C47B9908C21}" type="slidenum">
              <a:rPr lang="en-US">
                <a:latin typeface="Arial" panose="020B0604020202020204" pitchFamily="34" charset="0"/>
              </a:rPr>
              <a:pPr eaLnBrk="1" hangingPunct="1"/>
              <a:t>18</a:t>
            </a:fld>
            <a:endParaRPr lang="en-US">
              <a:latin typeface="Arial" panose="020B0604020202020204" pitchFamily="34" charset="0"/>
            </a:endParaRPr>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smtClean="0">
              <a:latin typeface="Arial" panose="020B0604020202020204" pitchFamily="34" charset="0"/>
            </a:endParaRPr>
          </a:p>
        </p:txBody>
      </p:sp>
    </p:spTree>
    <p:extLst>
      <p:ext uri="{BB962C8B-B14F-4D97-AF65-F5344CB8AC3E}">
        <p14:creationId xmlns:p14="http://schemas.microsoft.com/office/powerpoint/2010/main" val="1450181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p:nvPr/>
        </p:nvSpPr>
        <p:spPr>
          <a:xfrm flipH="1">
            <a:off x="-150" y="0"/>
            <a:ext cx="9144000" cy="4242062"/>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11202" y="999242"/>
            <a:ext cx="4747298" cy="2046196"/>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5000" b="1" i="0">
                <a:solidFill>
                  <a:schemeClr val="lt1"/>
                </a:solidFill>
                <a:latin typeface="Calibri" panose="020F0502020204030204" pitchFamily="34" charset="0"/>
                <a:cs typeface="Calibri" panose="020F0502020204030204" pitchFamily="34" charset="0"/>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dirty="0"/>
          </a:p>
        </p:txBody>
      </p:sp>
      <p:sp>
        <p:nvSpPr>
          <p:cNvPr id="10" name="Google Shape;10;p2"/>
          <p:cNvSpPr/>
          <p:nvPr/>
        </p:nvSpPr>
        <p:spPr>
          <a:xfrm rot="10800000">
            <a:off x="-150" y="4297253"/>
            <a:ext cx="9144000" cy="13602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a:extLst>
              <a:ext uri="{FF2B5EF4-FFF2-40B4-BE49-F238E27FC236}">
                <a16:creationId xmlns:a16="http://schemas.microsoft.com/office/drawing/2014/main" id="{74933B8C-2F1C-D04E-B641-6A8BF00E930D}"/>
              </a:ext>
            </a:extLst>
          </p:cNvPr>
          <p:cNvSpPr/>
          <p:nvPr userDrawn="1"/>
        </p:nvSpPr>
        <p:spPr>
          <a:xfrm>
            <a:off x="-150" y="4433276"/>
            <a:ext cx="9144150" cy="710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9" name="Group 18">
            <a:extLst>
              <a:ext uri="{FF2B5EF4-FFF2-40B4-BE49-F238E27FC236}">
                <a16:creationId xmlns:a16="http://schemas.microsoft.com/office/drawing/2014/main" id="{76B3ECBF-F1FF-CC47-9DE4-69F286CF01D0}"/>
              </a:ext>
            </a:extLst>
          </p:cNvPr>
          <p:cNvGrpSpPr/>
          <p:nvPr userDrawn="1"/>
        </p:nvGrpSpPr>
        <p:grpSpPr>
          <a:xfrm>
            <a:off x="211201" y="4479477"/>
            <a:ext cx="8721598" cy="655058"/>
            <a:chOff x="139477" y="940659"/>
            <a:chExt cx="8721598" cy="655058"/>
          </a:xfrm>
        </p:grpSpPr>
        <p:sp>
          <p:nvSpPr>
            <p:cNvPr id="18" name="Rectangle 17">
              <a:extLst>
                <a:ext uri="{FF2B5EF4-FFF2-40B4-BE49-F238E27FC236}">
                  <a16:creationId xmlns:a16="http://schemas.microsoft.com/office/drawing/2014/main" id="{11940FF7-D7C7-0C4D-8586-97815794E057}"/>
                </a:ext>
              </a:extLst>
            </p:cNvPr>
            <p:cNvSpPr/>
            <p:nvPr userDrawn="1"/>
          </p:nvSpPr>
          <p:spPr>
            <a:xfrm>
              <a:off x="2318618" y="940659"/>
              <a:ext cx="4153900" cy="655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3" name="Picture 2">
              <a:extLst>
                <a:ext uri="{FF2B5EF4-FFF2-40B4-BE49-F238E27FC236}">
                  <a16:creationId xmlns:a16="http://schemas.microsoft.com/office/drawing/2014/main" id="{F8F35F5E-E7A7-FF41-984F-96FC3350EA45}"/>
                </a:ext>
              </a:extLst>
            </p:cNvPr>
            <p:cNvPicPr>
              <a:picLocks noChangeAspect="1"/>
            </p:cNvPicPr>
            <p:nvPr userDrawn="1"/>
          </p:nvPicPr>
          <p:blipFill>
            <a:blip r:embed="rId2"/>
            <a:stretch>
              <a:fillRect/>
            </a:stretch>
          </p:blipFill>
          <p:spPr>
            <a:xfrm>
              <a:off x="7946507" y="995832"/>
              <a:ext cx="914568" cy="517986"/>
            </a:xfrm>
            <a:prstGeom prst="rect">
              <a:avLst/>
            </a:prstGeom>
          </p:spPr>
        </p:pic>
        <p:pic>
          <p:nvPicPr>
            <p:cNvPr id="9" name="Picture 8">
              <a:extLst>
                <a:ext uri="{FF2B5EF4-FFF2-40B4-BE49-F238E27FC236}">
                  <a16:creationId xmlns:a16="http://schemas.microsoft.com/office/drawing/2014/main" id="{D6FF459D-9FB8-B849-BC43-3EB476732737}"/>
                </a:ext>
              </a:extLst>
            </p:cNvPr>
            <p:cNvPicPr>
              <a:picLocks noChangeAspect="1"/>
            </p:cNvPicPr>
            <p:nvPr userDrawn="1"/>
          </p:nvPicPr>
          <p:blipFill>
            <a:blip r:embed="rId3"/>
            <a:stretch>
              <a:fillRect/>
            </a:stretch>
          </p:blipFill>
          <p:spPr>
            <a:xfrm>
              <a:off x="1035731" y="983674"/>
              <a:ext cx="910521" cy="562500"/>
            </a:xfrm>
            <a:prstGeom prst="rect">
              <a:avLst/>
            </a:prstGeom>
          </p:spPr>
        </p:pic>
        <p:pic>
          <p:nvPicPr>
            <p:cNvPr id="16" name="Picture 15">
              <a:extLst>
                <a:ext uri="{FF2B5EF4-FFF2-40B4-BE49-F238E27FC236}">
                  <a16:creationId xmlns:a16="http://schemas.microsoft.com/office/drawing/2014/main" id="{9D21C73E-DA0C-2049-A6D2-A1D37799A6CD}"/>
                </a:ext>
              </a:extLst>
            </p:cNvPr>
            <p:cNvPicPr>
              <a:picLocks noChangeAspect="1"/>
            </p:cNvPicPr>
            <p:nvPr userDrawn="1"/>
          </p:nvPicPr>
          <p:blipFill>
            <a:blip r:embed="rId4"/>
            <a:stretch>
              <a:fillRect/>
            </a:stretch>
          </p:blipFill>
          <p:spPr>
            <a:xfrm>
              <a:off x="139477" y="1036282"/>
              <a:ext cx="663669" cy="509892"/>
            </a:xfrm>
            <a:prstGeom prst="rect">
              <a:avLst/>
            </a:prstGeom>
          </p:spPr>
        </p:pic>
      </p:grpSp>
      <p:pic>
        <p:nvPicPr>
          <p:cNvPr id="4" name="Picture 3">
            <a:extLst>
              <a:ext uri="{FF2B5EF4-FFF2-40B4-BE49-F238E27FC236}">
                <a16:creationId xmlns:a16="http://schemas.microsoft.com/office/drawing/2014/main" id="{9FB7DFEF-EC55-D44A-A8C7-A3C4029FF183}"/>
              </a:ext>
            </a:extLst>
          </p:cNvPr>
          <p:cNvPicPr>
            <a:picLocks noChangeAspect="1"/>
          </p:cNvPicPr>
          <p:nvPr userDrawn="1"/>
        </p:nvPicPr>
        <p:blipFill>
          <a:blip r:embed="rId5"/>
          <a:stretch>
            <a:fillRect/>
          </a:stretch>
        </p:blipFill>
        <p:spPr>
          <a:xfrm>
            <a:off x="7496" y="965"/>
            <a:ext cx="9144000" cy="44228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31"/>
        <p:cNvGrpSpPr/>
        <p:nvPr/>
      </p:nvGrpSpPr>
      <p:grpSpPr>
        <a:xfrm>
          <a:off x="0" y="0"/>
          <a:ext cx="0" cy="0"/>
          <a:chOff x="0" y="0"/>
          <a:chExt cx="0" cy="0"/>
        </a:xfrm>
      </p:grpSpPr>
      <p:sp>
        <p:nvSpPr>
          <p:cNvPr id="34" name="Google Shape;34;p6"/>
          <p:cNvSpPr txBox="1">
            <a:spLocks noGrp="1"/>
          </p:cNvSpPr>
          <p:nvPr>
            <p:ph type="title"/>
          </p:nvPr>
        </p:nvSpPr>
        <p:spPr>
          <a:xfrm>
            <a:off x="587076" y="658806"/>
            <a:ext cx="7741630" cy="619685"/>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b="1" i="0">
                <a:solidFill>
                  <a:srgbClr val="0070C0"/>
                </a:solidFill>
                <a:latin typeface="Trebuchet MS" panose="020B0703020202090204" pitchFamily="34" charset="0"/>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5" name="Google Shape;35;p6"/>
          <p:cNvSpPr txBox="1">
            <a:spLocks noGrp="1"/>
          </p:cNvSpPr>
          <p:nvPr>
            <p:ph type="body" idx="1"/>
          </p:nvPr>
        </p:nvSpPr>
        <p:spPr>
          <a:xfrm>
            <a:off x="588488" y="1396206"/>
            <a:ext cx="7744806" cy="3077892"/>
          </a:xfrm>
          <a:prstGeom prst="rect">
            <a:avLst/>
          </a:prstGeom>
          <a:noFill/>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b="0" i="0">
                <a:solidFill>
                  <a:srgbClr val="0070C0"/>
                </a:solidFill>
                <a:latin typeface="Calibri" panose="020F0502020204030204" pitchFamily="34" charset="0"/>
                <a:cs typeface="Calibri" panose="020F0502020204030204" pitchFamily="34" charset="0"/>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2" name="Rectangle 1">
            <a:extLst>
              <a:ext uri="{FF2B5EF4-FFF2-40B4-BE49-F238E27FC236}">
                <a16:creationId xmlns:a16="http://schemas.microsoft.com/office/drawing/2014/main" id="{1417DD76-42B8-E447-8A32-40A4781B54C8}"/>
              </a:ext>
            </a:extLst>
          </p:cNvPr>
          <p:cNvSpPr/>
          <p:nvPr userDrawn="1"/>
        </p:nvSpPr>
        <p:spPr>
          <a:xfrm>
            <a:off x="0" y="4627739"/>
            <a:ext cx="9129000" cy="52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20" name="Picture 19">
            <a:extLst>
              <a:ext uri="{FF2B5EF4-FFF2-40B4-BE49-F238E27FC236}">
                <a16:creationId xmlns:a16="http://schemas.microsoft.com/office/drawing/2014/main" id="{3B25E8BA-2E5F-BE42-BD4A-37678EAA6D99}"/>
              </a:ext>
            </a:extLst>
          </p:cNvPr>
          <p:cNvPicPr>
            <a:picLocks noChangeAspect="1"/>
          </p:cNvPicPr>
          <p:nvPr userDrawn="1"/>
        </p:nvPicPr>
        <p:blipFill>
          <a:blip r:embed="rId2"/>
          <a:stretch>
            <a:fillRect/>
          </a:stretch>
        </p:blipFill>
        <p:spPr>
          <a:xfrm>
            <a:off x="8152374" y="4642610"/>
            <a:ext cx="889860" cy="503992"/>
          </a:xfrm>
          <a:prstGeom prst="rect">
            <a:avLst/>
          </a:prstGeom>
        </p:spPr>
      </p:pic>
      <p:pic>
        <p:nvPicPr>
          <p:cNvPr id="21" name="Picture 20">
            <a:extLst>
              <a:ext uri="{FF2B5EF4-FFF2-40B4-BE49-F238E27FC236}">
                <a16:creationId xmlns:a16="http://schemas.microsoft.com/office/drawing/2014/main" id="{7E25565F-A8BE-2343-AD97-2B3305944ACD}"/>
              </a:ext>
            </a:extLst>
          </p:cNvPr>
          <p:cNvPicPr>
            <a:picLocks noChangeAspect="1"/>
          </p:cNvPicPr>
          <p:nvPr userDrawn="1"/>
        </p:nvPicPr>
        <p:blipFill>
          <a:blip r:embed="rId3"/>
          <a:stretch>
            <a:fillRect/>
          </a:stretch>
        </p:blipFill>
        <p:spPr>
          <a:xfrm>
            <a:off x="841601" y="4709047"/>
            <a:ext cx="678929" cy="419428"/>
          </a:xfrm>
          <a:prstGeom prst="rect">
            <a:avLst/>
          </a:prstGeom>
        </p:spPr>
      </p:pic>
      <p:pic>
        <p:nvPicPr>
          <p:cNvPr id="22" name="Picture 21">
            <a:extLst>
              <a:ext uri="{FF2B5EF4-FFF2-40B4-BE49-F238E27FC236}">
                <a16:creationId xmlns:a16="http://schemas.microsoft.com/office/drawing/2014/main" id="{4B0B30A0-8A1C-7444-89ED-65B2F9D70407}"/>
              </a:ext>
            </a:extLst>
          </p:cNvPr>
          <p:cNvPicPr>
            <a:picLocks noChangeAspect="1"/>
          </p:cNvPicPr>
          <p:nvPr userDrawn="1"/>
        </p:nvPicPr>
        <p:blipFill>
          <a:blip r:embed="rId4"/>
          <a:stretch>
            <a:fillRect/>
          </a:stretch>
        </p:blipFill>
        <p:spPr>
          <a:xfrm>
            <a:off x="8239140" y="71300"/>
            <a:ext cx="889860" cy="431448"/>
          </a:xfrm>
          <a:prstGeom prst="rect">
            <a:avLst/>
          </a:prstGeom>
        </p:spPr>
      </p:pic>
      <p:pic>
        <p:nvPicPr>
          <p:cNvPr id="23" name="Picture 22">
            <a:extLst>
              <a:ext uri="{FF2B5EF4-FFF2-40B4-BE49-F238E27FC236}">
                <a16:creationId xmlns:a16="http://schemas.microsoft.com/office/drawing/2014/main" id="{96E10C30-5B0C-0E4E-B994-1E46BC16BCB2}"/>
              </a:ext>
            </a:extLst>
          </p:cNvPr>
          <p:cNvPicPr>
            <a:picLocks noChangeAspect="1"/>
          </p:cNvPicPr>
          <p:nvPr userDrawn="1"/>
        </p:nvPicPr>
        <p:blipFill>
          <a:blip r:embed="rId5"/>
          <a:stretch>
            <a:fillRect/>
          </a:stretch>
        </p:blipFill>
        <p:spPr>
          <a:xfrm>
            <a:off x="177739" y="4730474"/>
            <a:ext cx="494864" cy="380200"/>
          </a:xfrm>
          <a:prstGeom prst="rect">
            <a:avLst/>
          </a:prstGeom>
        </p:spPr>
      </p:pic>
      <p:sp>
        <p:nvSpPr>
          <p:cNvPr id="17" name="Google Shape;10;p2">
            <a:extLst>
              <a:ext uri="{FF2B5EF4-FFF2-40B4-BE49-F238E27FC236}">
                <a16:creationId xmlns:a16="http://schemas.microsoft.com/office/drawing/2014/main" id="{ACD6BCAD-4895-5845-9257-0BB6CBDA034B}"/>
              </a:ext>
            </a:extLst>
          </p:cNvPr>
          <p:cNvSpPr/>
          <p:nvPr userDrawn="1"/>
        </p:nvSpPr>
        <p:spPr>
          <a:xfrm rot="10800000">
            <a:off x="0" y="4576832"/>
            <a:ext cx="9144000" cy="7359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02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4"/>
          <p:cNvSpPr>
            <a:spLocks noGrp="1"/>
          </p:cNvSpPr>
          <p:nvPr>
            <p:ph type="sldNum" sz="quarter" idx="10"/>
          </p:nvPr>
        </p:nvSpPr>
        <p:spPr/>
        <p:txBody>
          <a:bodyPr/>
          <a:lstStyle>
            <a:lvl1pPr>
              <a:defRPr/>
            </a:lvl1pPr>
          </a:lstStyle>
          <a:p>
            <a:fld id="{63837260-1C17-402E-97A1-755A97E896CB}" type="slidenum">
              <a:rPr lang="en-US"/>
              <a:pPr/>
              <a:t>‹#›</a:t>
            </a:fld>
            <a:endParaRPr lang="en-US"/>
          </a:p>
        </p:txBody>
      </p:sp>
      <p:sp>
        <p:nvSpPr>
          <p:cNvPr id="5" name="Footer Placeholder 4"/>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2792960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a:lvl1pPr>
          </a:lstStyle>
          <a:p>
            <a:fld id="{B9DA4BCE-E44E-4E77-92A8-6CCA037E9670}" type="slidenum">
              <a:rPr lang="en-US"/>
              <a:pPr/>
              <a:t>‹#›</a:t>
            </a:fld>
            <a:endParaRPr lang="en-US"/>
          </a:p>
        </p:txBody>
      </p:sp>
      <p:sp>
        <p:nvSpPr>
          <p:cNvPr id="3" name="Rectangle 5"/>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3222909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85900"/>
            <a:ext cx="4038600"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5900"/>
            <a:ext cx="4038600"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fld id="{AD495DFA-DB61-4B11-83B4-766A7BE6DB04}" type="slidenum">
              <a:rPr lang="en-US"/>
              <a:pPr/>
              <a:t>‹#›</a:t>
            </a:fld>
            <a:endParaRPr lang="en-US"/>
          </a:p>
        </p:txBody>
      </p:sp>
      <p:sp>
        <p:nvSpPr>
          <p:cNvPr id="6" name="Footer Placeholder 5"/>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2363027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3"/>
          <p:cNvSpPr>
            <a:spLocks noGrp="1"/>
          </p:cNvSpPr>
          <p:nvPr>
            <p:ph type="sldNum" sz="quarter" idx="10"/>
          </p:nvPr>
        </p:nvSpPr>
        <p:spPr/>
        <p:txBody>
          <a:bodyPr/>
          <a:lstStyle>
            <a:lvl1pPr>
              <a:defRPr/>
            </a:lvl1pPr>
          </a:lstStyle>
          <a:p>
            <a:fld id="{DAD1F8B8-F0EF-488C-BA7A-A97FB5583E64}" type="slidenum">
              <a:rPr lang="en-US"/>
              <a:pPr/>
              <a:t>‹#›</a:t>
            </a:fld>
            <a:endParaRPr lang="en-US"/>
          </a:p>
        </p:txBody>
      </p:sp>
      <p:sp>
        <p:nvSpPr>
          <p:cNvPr id="4" name="Rectangle 5"/>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1641200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1pPr>
            <a:lvl2pPr lvl="1">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2pPr>
            <a:lvl3pPr lvl="2">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3pPr>
            <a:lvl4pPr lvl="3">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4pPr>
            <a:lvl5pPr lvl="4">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5pPr>
            <a:lvl6pPr lvl="5">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6pPr>
            <a:lvl7pPr lvl="6">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7pPr>
            <a:lvl8pPr lvl="7">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8pPr>
            <a:lvl9pPr lvl="8">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9pPr>
          </a:lstStyle>
          <a:p>
            <a:endParaRPr dirty="0"/>
          </a:p>
        </p:txBody>
      </p:sp>
      <p:sp>
        <p:nvSpPr>
          <p:cNvPr id="7" name="Google Shape;7;p1"/>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lvl="0" algn="ctr" rtl="0">
              <a:buNone/>
              <a:defRPr sz="2400">
                <a:solidFill>
                  <a:schemeClr val="lt1"/>
                </a:solidFill>
                <a:latin typeface="Dosis"/>
                <a:ea typeface="Dosis"/>
                <a:cs typeface="Dosis"/>
                <a:sym typeface="Dosis"/>
              </a:defRPr>
            </a:lvl1pPr>
            <a:lvl2pPr lvl="1" algn="ctr" rtl="0">
              <a:buNone/>
              <a:defRPr sz="2400">
                <a:solidFill>
                  <a:schemeClr val="lt1"/>
                </a:solidFill>
                <a:latin typeface="Dosis"/>
                <a:ea typeface="Dosis"/>
                <a:cs typeface="Dosis"/>
                <a:sym typeface="Dosis"/>
              </a:defRPr>
            </a:lvl2pPr>
            <a:lvl3pPr lvl="2" algn="ctr" rtl="0">
              <a:buNone/>
              <a:defRPr sz="2400">
                <a:solidFill>
                  <a:schemeClr val="lt1"/>
                </a:solidFill>
                <a:latin typeface="Dosis"/>
                <a:ea typeface="Dosis"/>
                <a:cs typeface="Dosis"/>
                <a:sym typeface="Dosis"/>
              </a:defRPr>
            </a:lvl3pPr>
            <a:lvl4pPr lvl="3" algn="ctr" rtl="0">
              <a:buNone/>
              <a:defRPr sz="2400">
                <a:solidFill>
                  <a:schemeClr val="lt1"/>
                </a:solidFill>
                <a:latin typeface="Dosis"/>
                <a:ea typeface="Dosis"/>
                <a:cs typeface="Dosis"/>
                <a:sym typeface="Dosis"/>
              </a:defRPr>
            </a:lvl4pPr>
            <a:lvl5pPr lvl="4" algn="ctr" rtl="0">
              <a:buNone/>
              <a:defRPr sz="2400">
                <a:solidFill>
                  <a:schemeClr val="lt1"/>
                </a:solidFill>
                <a:latin typeface="Dosis"/>
                <a:ea typeface="Dosis"/>
                <a:cs typeface="Dosis"/>
                <a:sym typeface="Dosis"/>
              </a:defRPr>
            </a:lvl5pPr>
            <a:lvl6pPr lvl="5" algn="ctr" rtl="0">
              <a:buNone/>
              <a:defRPr sz="2400">
                <a:solidFill>
                  <a:schemeClr val="lt1"/>
                </a:solidFill>
                <a:latin typeface="Dosis"/>
                <a:ea typeface="Dosis"/>
                <a:cs typeface="Dosis"/>
                <a:sym typeface="Dosis"/>
              </a:defRPr>
            </a:lvl6pPr>
            <a:lvl7pPr lvl="6" algn="ctr" rtl="0">
              <a:buNone/>
              <a:defRPr sz="2400">
                <a:solidFill>
                  <a:schemeClr val="lt1"/>
                </a:solidFill>
                <a:latin typeface="Dosis"/>
                <a:ea typeface="Dosis"/>
                <a:cs typeface="Dosis"/>
                <a:sym typeface="Dosis"/>
              </a:defRPr>
            </a:lvl7pPr>
            <a:lvl8pPr lvl="7" algn="ctr" rtl="0">
              <a:buNone/>
              <a:defRPr sz="2400">
                <a:solidFill>
                  <a:schemeClr val="lt1"/>
                </a:solidFill>
                <a:latin typeface="Dosis"/>
                <a:ea typeface="Dosis"/>
                <a:cs typeface="Dosis"/>
                <a:sym typeface="Dosis"/>
              </a:defRPr>
            </a:lvl8pPr>
            <a:lvl9pPr lvl="8" algn="ctr" rtl="0">
              <a:buNone/>
              <a:defRPr sz="2400">
                <a:solidFill>
                  <a:schemeClr val="lt1"/>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9" r:id="rId3"/>
    <p:sldLayoutId id="2147483660" r:id="rId4"/>
    <p:sldLayoutId id="2147483661" r:id="rId5"/>
    <p:sldLayoutId id="2147483662"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eorgeowusu@ug.edu.g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7.jpe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hyperlink" Target="http://www.goes.noaa.gov/GIFS/WCIR.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40.pn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12"/>
          <p:cNvSpPr txBox="1">
            <a:spLocks noGrp="1"/>
          </p:cNvSpPr>
          <p:nvPr>
            <p:ph type="ctrTitle"/>
          </p:nvPr>
        </p:nvSpPr>
        <p:spPr>
          <a:xfrm>
            <a:off x="104536" y="915469"/>
            <a:ext cx="6912490" cy="3205957"/>
          </a:xfrm>
          <a:prstGeom prst="rect">
            <a:avLst/>
          </a:prstGeom>
        </p:spPr>
        <p:txBody>
          <a:bodyPr spcFirstLastPara="1" wrap="square" lIns="91425" tIns="91425" rIns="91425" bIns="91425" anchor="b" anchorCtr="0">
            <a:noAutofit/>
          </a:bodyPr>
          <a:lstStyle/>
          <a:p>
            <a:pPr lvl="0"/>
            <a:r>
              <a:rPr lang="en" sz="3200" dirty="0" smtClean="0">
                <a:solidFill>
                  <a:schemeClr val="bg1"/>
                </a:solidFill>
                <a:effectLst>
                  <a:outerShdw blurRad="38100" dist="38100" dir="2700000" algn="tl">
                    <a:srgbClr val="000000">
                      <a:alpha val="43137"/>
                    </a:srgbClr>
                  </a:outerShdw>
                </a:effectLst>
                <a:latin typeface="Open Sans"/>
                <a:ea typeface="Open Sans"/>
                <a:cs typeface="Open Sans"/>
              </a:rPr>
              <a:t>REMOTE SENSING BASICS</a:t>
            </a:r>
            <a:r>
              <a:rPr lang="en" sz="3200" dirty="0" smtClean="0">
                <a:solidFill>
                  <a:schemeClr val="bg1"/>
                </a:solidFill>
                <a:latin typeface="Open Sans"/>
                <a:ea typeface="Open Sans"/>
                <a:cs typeface="Open Sans"/>
              </a:rPr>
              <a:t/>
            </a:r>
            <a:br>
              <a:rPr lang="en" sz="3200" dirty="0" smtClean="0">
                <a:solidFill>
                  <a:schemeClr val="bg1"/>
                </a:solidFill>
                <a:latin typeface="Open Sans"/>
                <a:ea typeface="Open Sans"/>
                <a:cs typeface="Open Sans"/>
              </a:rPr>
            </a:br>
            <a:r>
              <a:rPr lang="en" sz="3200" dirty="0" smtClean="0">
                <a:solidFill>
                  <a:schemeClr val="bg1"/>
                </a:solidFill>
                <a:latin typeface="Open Sans"/>
                <a:ea typeface="Open Sans"/>
                <a:cs typeface="Open Sans"/>
              </a:rPr>
              <a:t/>
            </a:r>
            <a:br>
              <a:rPr lang="en" sz="3200" dirty="0" smtClean="0">
                <a:solidFill>
                  <a:schemeClr val="bg1"/>
                </a:solidFill>
                <a:latin typeface="Open Sans"/>
                <a:ea typeface="Open Sans"/>
                <a:cs typeface="Open Sans"/>
              </a:rPr>
            </a:br>
            <a:r>
              <a:rPr lang="en" dirty="0"/>
              <a:t/>
            </a:r>
            <a:br>
              <a:rPr lang="en" dirty="0"/>
            </a:br>
            <a:r>
              <a:rPr lang="en" sz="1400" b="0" i="1" kern="1200" dirty="0" smtClean="0">
                <a:solidFill>
                  <a:srgbClr val="FFFFFF"/>
                </a:solidFill>
                <a:latin typeface="Open Sans"/>
                <a:cs typeface="Open Sans"/>
                <a:sym typeface="Arial"/>
              </a:rPr>
              <a:t>George Senyo Owusu</a:t>
            </a:r>
            <a:r>
              <a:rPr lang="en" sz="1400" b="0" i="1" kern="1200" dirty="0" smtClean="0">
                <a:solidFill>
                  <a:srgbClr val="FFFFFF"/>
                </a:solidFill>
                <a:latin typeface="Open Sans"/>
                <a:ea typeface="Open Sans"/>
                <a:cs typeface="Open Sans"/>
                <a:sym typeface="Arial"/>
              </a:rPr>
              <a:t> </a:t>
            </a:r>
            <a:r>
              <a:rPr lang="en" sz="1400" b="0" i="1" u="sng" kern="1200" dirty="0" smtClean="0">
                <a:solidFill>
                  <a:srgbClr val="415665">
                    <a:lumMod val="50000"/>
                  </a:srgbClr>
                </a:solidFill>
                <a:latin typeface="Open Sans"/>
                <a:ea typeface="Open Sans"/>
                <a:cs typeface="Open Sans"/>
                <a:sym typeface="Arial"/>
                <a:hlinkClick r:id="rId3"/>
              </a:rPr>
              <a:t>georgeowusu@ug.edu.gh</a:t>
            </a:r>
            <a:r>
              <a:rPr lang="en" sz="1400" b="0" i="1" u="sng" kern="1200" dirty="0" smtClean="0">
                <a:solidFill>
                  <a:srgbClr val="415665">
                    <a:lumMod val="50000"/>
                  </a:srgbClr>
                </a:solidFill>
                <a:latin typeface="Open Sans"/>
                <a:ea typeface="Open Sans"/>
                <a:cs typeface="Open Sans"/>
                <a:sym typeface="Arial"/>
              </a:rPr>
              <a:t/>
            </a:r>
            <a:br>
              <a:rPr lang="en" sz="1400" b="0" i="1" u="sng" kern="1200" dirty="0" smtClean="0">
                <a:solidFill>
                  <a:srgbClr val="415665">
                    <a:lumMod val="50000"/>
                  </a:srgbClr>
                </a:solidFill>
                <a:latin typeface="Open Sans"/>
                <a:ea typeface="Open Sans"/>
                <a:cs typeface="Open Sans"/>
                <a:sym typeface="Arial"/>
              </a:rPr>
            </a:br>
            <a:r>
              <a:rPr lang="en" sz="1400" b="0" i="1" kern="1200" dirty="0" smtClean="0">
                <a:solidFill>
                  <a:srgbClr val="FFFFFF"/>
                </a:solidFill>
                <a:latin typeface="Open Sans"/>
                <a:ea typeface="Open Sans"/>
                <a:cs typeface="Open Sans"/>
              </a:rPr>
              <a:t>Center </a:t>
            </a:r>
            <a:r>
              <a:rPr lang="en" sz="1400" b="0" i="1" kern="1200" dirty="0">
                <a:solidFill>
                  <a:srgbClr val="FFFFFF"/>
                </a:solidFill>
                <a:latin typeface="Open Sans"/>
                <a:ea typeface="Open Sans"/>
                <a:cs typeface="Open Sans"/>
              </a:rPr>
              <a:t>for Remote Sensing and Geographic Information Services (CERSGIS)</a:t>
            </a:r>
            <a:endParaRPr sz="3200" b="0" dirty="0"/>
          </a:p>
        </p:txBody>
      </p:sp>
      <p:sp>
        <p:nvSpPr>
          <p:cNvPr id="3" name="Rectangle 2"/>
          <p:cNvSpPr/>
          <p:nvPr/>
        </p:nvSpPr>
        <p:spPr>
          <a:xfrm>
            <a:off x="3905148" y="4609266"/>
            <a:ext cx="1404552" cy="461665"/>
          </a:xfrm>
          <a:prstGeom prst="rect">
            <a:avLst/>
          </a:prstGeom>
        </p:spPr>
        <p:txBody>
          <a:bodyPr wrap="none">
            <a:spAutoFit/>
          </a:bodyPr>
          <a:lstStyle/>
          <a:p>
            <a:pPr algn="ctr"/>
            <a:r>
              <a:rPr lang="en-US" sz="1200" dirty="0">
                <a:solidFill>
                  <a:schemeClr val="dk1"/>
                </a:solidFill>
                <a:latin typeface="Open Sans"/>
                <a:ea typeface="Open Sans"/>
                <a:cs typeface="Open Sans"/>
                <a:sym typeface="Open Sans"/>
              </a:rPr>
              <a:t>Accra, Ghana</a:t>
            </a:r>
          </a:p>
          <a:p>
            <a:pPr algn="ctr"/>
            <a:r>
              <a:rPr lang="en-US" sz="1200" dirty="0">
                <a:solidFill>
                  <a:schemeClr val="dk1"/>
                </a:solidFill>
                <a:latin typeface="Open Sans"/>
                <a:ea typeface="Open Sans"/>
                <a:cs typeface="Open Sans"/>
                <a:sym typeface="Open Sans"/>
              </a:rPr>
              <a:t>September, 2021 </a:t>
            </a:r>
            <a:endParaRPr lang="en-US" sz="1200" dirty="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485900" y="57150"/>
            <a:ext cx="6172200" cy="800100"/>
          </a:xfrm>
        </p:spPr>
        <p:txBody>
          <a:bodyPr/>
          <a:lstStyle/>
          <a:p>
            <a:pPr eaLnBrk="1" hangingPunct="1">
              <a:defRPr/>
            </a:pPr>
            <a:r>
              <a:rPr lang="en-US" dirty="0" smtClean="0"/>
              <a:t>Fundamental term</a:t>
            </a:r>
            <a:endParaRPr lang="en-US" dirty="0"/>
          </a:p>
        </p:txBody>
      </p:sp>
      <p:sp>
        <p:nvSpPr>
          <p:cNvPr id="62467" name="Rectangle 3"/>
          <p:cNvSpPr>
            <a:spLocks noGrp="1" noChangeArrowheads="1"/>
          </p:cNvSpPr>
          <p:nvPr>
            <p:ph type="body" idx="1"/>
          </p:nvPr>
        </p:nvSpPr>
        <p:spPr/>
        <p:txBody>
          <a:bodyPr/>
          <a:lstStyle/>
          <a:p>
            <a:pPr eaLnBrk="1" hangingPunct="1">
              <a:lnSpc>
                <a:spcPct val="90000"/>
              </a:lnSpc>
              <a:defRPr/>
            </a:pPr>
            <a:r>
              <a:rPr lang="en-US" sz="2100" u="sng" dirty="0"/>
              <a:t>All</a:t>
            </a:r>
            <a:r>
              <a:rPr lang="en-US" sz="2100" dirty="0"/>
              <a:t> remote sensing systems have </a:t>
            </a:r>
            <a:r>
              <a:rPr lang="en-US" sz="2100" u="sng" dirty="0"/>
              <a:t>four types</a:t>
            </a:r>
            <a:r>
              <a:rPr lang="en-US" sz="2100" dirty="0"/>
              <a:t> of resolution:</a:t>
            </a:r>
          </a:p>
          <a:p>
            <a:pPr lvl="1" eaLnBrk="1" hangingPunct="1">
              <a:lnSpc>
                <a:spcPct val="50000"/>
              </a:lnSpc>
              <a:defRPr/>
            </a:pPr>
            <a:endParaRPr lang="en-US" sz="1800" dirty="0"/>
          </a:p>
          <a:p>
            <a:pPr lvl="1" eaLnBrk="1" hangingPunct="1">
              <a:lnSpc>
                <a:spcPct val="90000"/>
              </a:lnSpc>
              <a:defRPr/>
            </a:pPr>
            <a:r>
              <a:rPr lang="en-US" sz="1800" dirty="0"/>
              <a:t>Spatial</a:t>
            </a:r>
          </a:p>
          <a:p>
            <a:pPr lvl="1" eaLnBrk="1" hangingPunct="1">
              <a:lnSpc>
                <a:spcPct val="90000"/>
              </a:lnSpc>
              <a:defRPr/>
            </a:pPr>
            <a:endParaRPr lang="en-US" sz="1800" dirty="0"/>
          </a:p>
          <a:p>
            <a:pPr lvl="1" eaLnBrk="1" hangingPunct="1">
              <a:lnSpc>
                <a:spcPct val="90000"/>
              </a:lnSpc>
              <a:defRPr/>
            </a:pPr>
            <a:r>
              <a:rPr lang="en-US" sz="1800" dirty="0"/>
              <a:t>Spectral</a:t>
            </a:r>
          </a:p>
          <a:p>
            <a:pPr lvl="1" eaLnBrk="1" hangingPunct="1">
              <a:lnSpc>
                <a:spcPct val="90000"/>
              </a:lnSpc>
              <a:defRPr/>
            </a:pPr>
            <a:endParaRPr lang="en-US" sz="1800" dirty="0"/>
          </a:p>
          <a:p>
            <a:pPr lvl="1" eaLnBrk="1" hangingPunct="1">
              <a:lnSpc>
                <a:spcPct val="90000"/>
              </a:lnSpc>
              <a:defRPr/>
            </a:pPr>
            <a:r>
              <a:rPr lang="en-US" sz="1800" dirty="0"/>
              <a:t>Temporal</a:t>
            </a:r>
          </a:p>
          <a:p>
            <a:pPr lvl="1" eaLnBrk="1" hangingPunct="1">
              <a:lnSpc>
                <a:spcPct val="90000"/>
              </a:lnSpc>
              <a:defRPr/>
            </a:pPr>
            <a:endParaRPr lang="en-US" sz="1800" dirty="0"/>
          </a:p>
          <a:p>
            <a:pPr lvl="1" eaLnBrk="1" hangingPunct="1">
              <a:lnSpc>
                <a:spcPct val="90000"/>
              </a:lnSpc>
              <a:defRPr/>
            </a:pPr>
            <a:r>
              <a:rPr lang="en-US" sz="1800" dirty="0"/>
              <a:t>Radiometric</a:t>
            </a:r>
          </a:p>
        </p:txBody>
      </p:sp>
      <p:sp>
        <p:nvSpPr>
          <p:cNvPr id="5" name="Rectangle 2"/>
          <p:cNvSpPr txBox="1">
            <a:spLocks noChangeArrowheads="1"/>
          </p:cNvSpPr>
          <p:nvPr/>
        </p:nvSpPr>
        <p:spPr bwMode="auto">
          <a:xfrm>
            <a:off x="1828800" y="742950"/>
            <a:ext cx="2114550" cy="800100"/>
          </a:xfrm>
          <a:prstGeom prst="rect">
            <a:avLst/>
          </a:prstGeom>
          <a:noFill/>
          <a:ln w="9525">
            <a:noFill/>
            <a:miter lim="800000"/>
            <a:headEnd/>
            <a:tailEnd/>
          </a:ln>
          <a:effectLst/>
        </p:spPr>
        <p:txBody>
          <a:bodyPr anchor="ctr"/>
          <a:lstStyle/>
          <a:p>
            <a:pPr>
              <a:defRPr/>
            </a:pPr>
            <a:r>
              <a:rPr lang="en-US" sz="2625" dirty="0">
                <a:solidFill>
                  <a:srgbClr val="3818C6"/>
                </a:solidFill>
                <a:effectLst>
                  <a:outerShdw blurRad="38100" dist="38100" dir="2700000" algn="tl">
                    <a:srgbClr val="000000"/>
                  </a:outerShdw>
                </a:effectLst>
                <a:latin typeface="+mj-lt"/>
                <a:ea typeface="+mj-ea"/>
                <a:cs typeface="+mj-cs"/>
              </a:rPr>
              <a:t>Resolution</a:t>
            </a:r>
          </a:p>
        </p:txBody>
      </p:sp>
      <p:pic>
        <p:nvPicPr>
          <p:cNvPr id="26630" name="Picture 5" descr="CersgisLogo.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57217" y="4707683"/>
            <a:ext cx="836720" cy="4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703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973" y="-385019"/>
            <a:ext cx="3552600" cy="1140000"/>
          </a:xfrm>
        </p:spPr>
        <p:txBody>
          <a:bodyPr/>
          <a:lstStyle/>
          <a:p>
            <a:pPr>
              <a:defRPr/>
            </a:pPr>
            <a:r>
              <a:rPr lang="en-US" dirty="0" smtClean="0">
                <a:solidFill>
                  <a:srgbClr val="3818C6"/>
                </a:solidFill>
              </a:rPr>
              <a:t>Spatial Resolution</a:t>
            </a:r>
            <a:endParaRPr lang="en-US" dirty="0">
              <a:solidFill>
                <a:srgbClr val="3818C6"/>
              </a:solidFill>
            </a:endParaRPr>
          </a:p>
        </p:txBody>
      </p:sp>
      <p:sp>
        <p:nvSpPr>
          <p:cNvPr id="3" name="Content Placeholder 2"/>
          <p:cNvSpPr>
            <a:spLocks noGrp="1"/>
          </p:cNvSpPr>
          <p:nvPr>
            <p:ph idx="1"/>
          </p:nvPr>
        </p:nvSpPr>
        <p:spPr>
          <a:xfrm>
            <a:off x="-114364" y="1172448"/>
            <a:ext cx="5169000" cy="3387900"/>
          </a:xfrm>
        </p:spPr>
        <p:txBody>
          <a:bodyPr/>
          <a:lstStyle/>
          <a:p>
            <a:pPr>
              <a:defRPr/>
            </a:pPr>
            <a:r>
              <a:rPr lang="en-US" sz="1800" dirty="0" smtClean="0">
                <a:latin typeface="Segoe UI Historic" panose="020B0502040204020203" pitchFamily="34" charset="0"/>
                <a:ea typeface="Segoe UI Historic" panose="020B0502040204020203" pitchFamily="34" charset="0"/>
                <a:cs typeface="Segoe UI Historic" panose="020B0502040204020203" pitchFamily="34" charset="0"/>
              </a:rPr>
              <a:t>The earth surface area covered by a pixel of an image is known as spatial resolution</a:t>
            </a:r>
          </a:p>
          <a:p>
            <a:pPr>
              <a:defRPr/>
            </a:pPr>
            <a:endParaRPr lang="en-US" sz="1800" dirty="0" smtClean="0">
              <a:latin typeface="Segoe UI Historic" panose="020B0502040204020203" pitchFamily="34" charset="0"/>
              <a:ea typeface="Segoe UI Historic" panose="020B0502040204020203" pitchFamily="34" charset="0"/>
              <a:cs typeface="Segoe UI Historic" panose="020B0502040204020203" pitchFamily="34" charset="0"/>
            </a:endParaRPr>
          </a:p>
          <a:p>
            <a:pPr>
              <a:defRPr/>
            </a:pPr>
            <a:r>
              <a:rPr lang="en-US" sz="1800" dirty="0" smtClean="0">
                <a:latin typeface="Segoe UI Historic" panose="020B0502040204020203" pitchFamily="34" charset="0"/>
                <a:ea typeface="Segoe UI Historic" panose="020B0502040204020203" pitchFamily="34" charset="0"/>
                <a:cs typeface="Segoe UI Historic" panose="020B0502040204020203" pitchFamily="34" charset="0"/>
              </a:rPr>
              <a:t>Large area covered by a pixel means low spatial resolution and vice versa</a:t>
            </a:r>
          </a:p>
          <a:p>
            <a:pPr>
              <a:defRPr/>
            </a:pPr>
            <a:endParaRPr lang="en-US" sz="1800" dirty="0" smtClean="0">
              <a:latin typeface="Segoe UI Historic" panose="020B0502040204020203" pitchFamily="34" charset="0"/>
              <a:ea typeface="Segoe UI Historic" panose="020B0502040204020203" pitchFamily="34" charset="0"/>
              <a:cs typeface="Segoe UI Historic" panose="020B0502040204020203" pitchFamily="34" charset="0"/>
            </a:endParaRPr>
          </a:p>
          <a:p>
            <a:pPr>
              <a:defRPr/>
            </a:pPr>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7653" name="Picture 4" descr="CersgisLogo.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35866" y="4669654"/>
            <a:ext cx="908134" cy="47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srcRect/>
          <a:stretch>
            <a:fillRect/>
          </a:stretch>
        </p:blipFill>
        <p:spPr bwMode="auto">
          <a:xfrm>
            <a:off x="4947081" y="331248"/>
            <a:ext cx="4019550" cy="4229100"/>
          </a:xfrm>
          <a:prstGeom prst="rect">
            <a:avLst/>
          </a:prstGeom>
          <a:noFill/>
          <a:ln w="9525">
            <a:solidFill>
              <a:schemeClr val="tx1"/>
            </a:solidFill>
            <a:miter lim="800000"/>
            <a:headEnd/>
            <a:tailEnd/>
          </a:ln>
          <a:effectLst>
            <a:outerShdw dist="89803" dir="2700000" algn="ctr" rotWithShape="0">
              <a:srgbClr val="000000"/>
            </a:outerShdw>
          </a:effectLst>
        </p:spPr>
      </p:pic>
      <p:sp>
        <p:nvSpPr>
          <p:cNvPr id="7" name="Text Box 3"/>
          <p:cNvSpPr txBox="1">
            <a:spLocks noChangeArrowheads="1"/>
          </p:cNvSpPr>
          <p:nvPr/>
        </p:nvSpPr>
        <p:spPr bwMode="auto">
          <a:xfrm>
            <a:off x="6528971" y="4629578"/>
            <a:ext cx="11304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i="1">
                <a:latin typeface="Tahoma" panose="020B0604030504040204" pitchFamily="34" charset="0"/>
              </a:rPr>
              <a:t>High vs. Low?</a:t>
            </a:r>
          </a:p>
        </p:txBody>
      </p:sp>
      <p:sp>
        <p:nvSpPr>
          <p:cNvPr id="8" name="Rectangle 5"/>
          <p:cNvSpPr>
            <a:spLocks noChangeArrowheads="1"/>
          </p:cNvSpPr>
          <p:nvPr/>
        </p:nvSpPr>
        <p:spPr bwMode="auto">
          <a:xfrm>
            <a:off x="6482484" y="4926552"/>
            <a:ext cx="122341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900" i="1" dirty="0">
                <a:latin typeface="Times New Roman" panose="02020603050405020304" pitchFamily="18" charset="0"/>
              </a:rPr>
              <a:t>Source: Jensen (2000)</a:t>
            </a:r>
          </a:p>
        </p:txBody>
      </p:sp>
    </p:spTree>
    <p:extLst>
      <p:ext uri="{BB962C8B-B14F-4D97-AF65-F5344CB8AC3E}">
        <p14:creationId xmlns:p14="http://schemas.microsoft.com/office/powerpoint/2010/main" val="2224028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3818C6"/>
                </a:solidFill>
              </a:rPr>
              <a:t>Spectral Resolution</a:t>
            </a:r>
            <a:br>
              <a:rPr lang="en-US" dirty="0" smtClean="0">
                <a:solidFill>
                  <a:srgbClr val="3818C6"/>
                </a:solidFill>
              </a:rPr>
            </a:br>
            <a:endParaRPr lang="en-US" dirty="0">
              <a:solidFill>
                <a:srgbClr val="3818C6"/>
              </a:solidFill>
            </a:endParaRPr>
          </a:p>
        </p:txBody>
      </p:sp>
      <p:sp>
        <p:nvSpPr>
          <p:cNvPr id="3" name="Content Placeholder 2"/>
          <p:cNvSpPr>
            <a:spLocks noGrp="1"/>
          </p:cNvSpPr>
          <p:nvPr>
            <p:ph idx="1"/>
          </p:nvPr>
        </p:nvSpPr>
        <p:spPr>
          <a:xfrm>
            <a:off x="1155143" y="1145598"/>
            <a:ext cx="5169000" cy="3387900"/>
          </a:xfrm>
        </p:spPr>
        <p:txBody>
          <a:bodyPr/>
          <a:lstStyle/>
          <a:p>
            <a:pPr>
              <a:defRPr/>
            </a:pPr>
            <a:r>
              <a:rPr lang="en-US" sz="1800" dirty="0" smtClean="0"/>
              <a:t>Is the ability to resolve spectral features and bands into their separate components</a:t>
            </a:r>
          </a:p>
          <a:p>
            <a:pPr>
              <a:defRPr/>
            </a:pPr>
            <a:endParaRPr lang="en-US" sz="1800" dirty="0" smtClean="0"/>
          </a:p>
          <a:p>
            <a:pPr>
              <a:defRPr/>
            </a:pPr>
            <a:r>
              <a:rPr lang="en-US" sz="1800" dirty="0" smtClean="0"/>
              <a:t>More number of bands in a specified bandwidth means higher spectral resolution and vice versa</a:t>
            </a:r>
            <a:endParaRPr lang="en-US" sz="1800" dirty="0"/>
          </a:p>
        </p:txBody>
      </p:sp>
      <p:pic>
        <p:nvPicPr>
          <p:cNvPr id="29701" name="Picture 4" descr="CersgisLogo.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52881" y="4678532"/>
            <a:ext cx="891119" cy="46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2227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0"/>
            <a:ext cx="6172200" cy="585216"/>
          </a:xfrm>
        </p:spPr>
        <p:txBody>
          <a:bodyPr/>
          <a:lstStyle/>
          <a:p>
            <a:pPr>
              <a:defRPr/>
            </a:pPr>
            <a:r>
              <a:rPr lang="en-US" dirty="0" smtClean="0"/>
              <a:t>Spectral Resolution</a:t>
            </a:r>
            <a:endParaRPr lang="en-US" dirty="0"/>
          </a:p>
        </p:txBody>
      </p:sp>
      <p:pic>
        <p:nvPicPr>
          <p:cNvPr id="30723" name="Content Placeholder 4" descr="Multi &amp; Hyper.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00250" y="914400"/>
            <a:ext cx="5086350" cy="3543300"/>
          </a:xfrm>
        </p:spPr>
      </p:pic>
      <p:pic>
        <p:nvPicPr>
          <p:cNvPr id="30725" name="Picture 4" descr="CersgisLogo.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666384"/>
            <a:ext cx="914400" cy="47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68241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3371850"/>
            <a:ext cx="6400800" cy="1200150"/>
          </a:xfrm>
        </p:spPr>
        <p:txBody>
          <a:bodyPr/>
          <a:lstStyle/>
          <a:p>
            <a:pPr algn="just">
              <a:defRPr/>
            </a:pPr>
            <a:r>
              <a:rPr lang="en-US" sz="1800" dirty="0">
                <a:latin typeface="+mn-lt"/>
              </a:rPr>
              <a:t>Three spectra recorded at low, medium and high spectral resolution, illustrating how the high resolution mode yields sharper peaks, and separates close lying peaks, which are merged together at low resolution</a:t>
            </a:r>
          </a:p>
        </p:txBody>
      </p:sp>
      <p:pic>
        <p:nvPicPr>
          <p:cNvPr id="31747" name="Content Placeholder 4" descr="Spectral resolution.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28750" y="742950"/>
            <a:ext cx="6400800" cy="2628900"/>
          </a:xfrm>
        </p:spPr>
      </p:pic>
      <p:sp>
        <p:nvSpPr>
          <p:cNvPr id="7" name="TextBox 6"/>
          <p:cNvSpPr txBox="1"/>
          <p:nvPr/>
        </p:nvSpPr>
        <p:spPr>
          <a:xfrm>
            <a:off x="2514600" y="0"/>
            <a:ext cx="3943350" cy="600164"/>
          </a:xfrm>
          <a:prstGeom prst="rect">
            <a:avLst/>
          </a:prstGeom>
          <a:noFill/>
        </p:spPr>
        <p:txBody>
          <a:bodyPr>
            <a:spAutoFit/>
          </a:bodyPr>
          <a:lstStyle/>
          <a:p>
            <a:pPr>
              <a:defRPr/>
            </a:pPr>
            <a:r>
              <a:rPr lang="en-US" sz="3300" dirty="0">
                <a:solidFill>
                  <a:srgbClr val="3818C6"/>
                </a:solidFill>
                <a:latin typeface="Tahoma" pitchFamily="34" charset="0"/>
                <a:ea typeface="+mj-ea"/>
                <a:cs typeface="+mj-cs"/>
              </a:rPr>
              <a:t>Spectral</a:t>
            </a:r>
            <a:r>
              <a:rPr lang="en-US" sz="1050" dirty="0">
                <a:solidFill>
                  <a:srgbClr val="3818C6"/>
                </a:solidFill>
                <a:cs typeface="Arial" charset="0"/>
              </a:rPr>
              <a:t> </a:t>
            </a:r>
            <a:r>
              <a:rPr lang="en-US" sz="3300" dirty="0">
                <a:solidFill>
                  <a:srgbClr val="3818C6"/>
                </a:solidFill>
                <a:latin typeface="Tahoma" pitchFamily="34" charset="0"/>
                <a:ea typeface="+mj-ea"/>
                <a:cs typeface="+mj-cs"/>
              </a:rPr>
              <a:t>Resolution</a:t>
            </a:r>
          </a:p>
        </p:txBody>
      </p:sp>
      <p:pic>
        <p:nvPicPr>
          <p:cNvPr id="31750" name="Picture 5" descr="CersgisLogo.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54014" y="4679122"/>
            <a:ext cx="889986" cy="46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264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kern="1200" dirty="0" smtClean="0">
                <a:solidFill>
                  <a:srgbClr val="3818C6"/>
                </a:solidFill>
              </a:rPr>
              <a:t>Temporal Resolution</a:t>
            </a:r>
            <a:r>
              <a:rPr lang="en-US" dirty="0" smtClean="0">
                <a:solidFill>
                  <a:srgbClr val="3818C6"/>
                </a:solidFill>
              </a:rPr>
              <a:t/>
            </a:r>
            <a:br>
              <a:rPr lang="en-US" dirty="0" smtClean="0">
                <a:solidFill>
                  <a:srgbClr val="3818C6"/>
                </a:solidFill>
              </a:rPr>
            </a:br>
            <a:endParaRPr lang="en-US" dirty="0">
              <a:solidFill>
                <a:srgbClr val="3818C6"/>
              </a:solidFill>
            </a:endParaRPr>
          </a:p>
        </p:txBody>
      </p:sp>
      <p:sp>
        <p:nvSpPr>
          <p:cNvPr id="3" name="Content Placeholder 2"/>
          <p:cNvSpPr>
            <a:spLocks noGrp="1"/>
          </p:cNvSpPr>
          <p:nvPr>
            <p:ph idx="1"/>
          </p:nvPr>
        </p:nvSpPr>
        <p:spPr>
          <a:xfrm>
            <a:off x="1485900" y="1085850"/>
            <a:ext cx="6172200" cy="3086100"/>
          </a:xfrm>
        </p:spPr>
        <p:txBody>
          <a:bodyPr/>
          <a:lstStyle/>
          <a:p>
            <a:pPr algn="just">
              <a:spcAft>
                <a:spcPts val="900"/>
              </a:spcAft>
              <a:defRPr/>
            </a:pPr>
            <a:r>
              <a:rPr lang="en-US" sz="2100" dirty="0"/>
              <a:t>Frequency at which images are recorded/ captured in a specific place on the earth.</a:t>
            </a:r>
          </a:p>
          <a:p>
            <a:pPr algn="just">
              <a:spcAft>
                <a:spcPts val="900"/>
              </a:spcAft>
              <a:defRPr/>
            </a:pPr>
            <a:r>
              <a:rPr lang="en-US" sz="2100" dirty="0"/>
              <a:t>The more frequently it is captured, the better or finer the temporal resolution is said to be</a:t>
            </a:r>
          </a:p>
          <a:p>
            <a:pPr algn="just">
              <a:spcAft>
                <a:spcPts val="900"/>
              </a:spcAft>
              <a:defRPr/>
            </a:pPr>
            <a:r>
              <a:rPr lang="en-US" sz="2100" dirty="0"/>
              <a:t>For example, a sensor that captures an image of an agriculture land twice a day has better temporal resolution than a sensor that only captures that same image once a week. </a:t>
            </a:r>
          </a:p>
        </p:txBody>
      </p:sp>
      <p:pic>
        <p:nvPicPr>
          <p:cNvPr id="32773" name="Picture 4" descr="CersgisLogo.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74115" y="4637433"/>
            <a:ext cx="969885" cy="50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3589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85750"/>
            <a:ext cx="6172200" cy="914400"/>
          </a:xfrm>
        </p:spPr>
        <p:txBody>
          <a:bodyPr/>
          <a:lstStyle/>
          <a:p>
            <a:pPr>
              <a:defRPr/>
            </a:pPr>
            <a:r>
              <a:rPr lang="en-US" dirty="0" smtClean="0"/>
              <a:t>Radiometric Resolution</a:t>
            </a:r>
            <a:br>
              <a:rPr lang="en-US" dirty="0" smtClean="0"/>
            </a:br>
            <a:endParaRPr lang="en-US" dirty="0"/>
          </a:p>
        </p:txBody>
      </p:sp>
      <p:sp>
        <p:nvSpPr>
          <p:cNvPr id="3" name="Content Placeholder 2"/>
          <p:cNvSpPr>
            <a:spLocks noGrp="1"/>
          </p:cNvSpPr>
          <p:nvPr>
            <p:ph idx="1"/>
          </p:nvPr>
        </p:nvSpPr>
        <p:spPr>
          <a:xfrm>
            <a:off x="1485900" y="1085850"/>
            <a:ext cx="6172200" cy="3086100"/>
          </a:xfrm>
        </p:spPr>
        <p:txBody>
          <a:bodyPr/>
          <a:lstStyle/>
          <a:p>
            <a:pPr algn="just">
              <a:defRPr/>
            </a:pPr>
            <a:r>
              <a:rPr lang="en-US" sz="1800" dirty="0" smtClean="0"/>
              <a:t>Sensitivity of the sensor to the magnitude of the received electromagnetic energy determines the radiometric resolution</a:t>
            </a:r>
          </a:p>
          <a:p>
            <a:pPr algn="just">
              <a:defRPr/>
            </a:pPr>
            <a:endParaRPr lang="en-US" sz="1800" dirty="0" smtClean="0"/>
          </a:p>
          <a:p>
            <a:pPr algn="just">
              <a:defRPr/>
            </a:pPr>
            <a:r>
              <a:rPr lang="en-US" sz="1800" dirty="0" smtClean="0"/>
              <a:t>Finer the radiometric resolution of a sensor, if it is more sensitive in detecting small differences in reflected or emitted energy</a:t>
            </a:r>
            <a:endParaRPr lang="en-US" sz="1800" dirty="0"/>
          </a:p>
        </p:txBody>
      </p:sp>
      <p:pic>
        <p:nvPicPr>
          <p:cNvPr id="34821" name="Picture 4" descr="CersgisLogo.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8642" y="4600376"/>
            <a:ext cx="1040907" cy="54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027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3"/>
          <p:cNvSpPr>
            <a:spLocks noGrp="1"/>
          </p:cNvSpPr>
          <p:nvPr>
            <p:ph type="ftr" sz="quarter" idx="11"/>
          </p:nvPr>
        </p:nvSpPr>
        <p:spPr>
          <a:xfrm>
            <a:off x="1314450" y="4686300"/>
            <a:ext cx="2571750" cy="357188"/>
          </a:xfrm>
        </p:spPr>
        <p:txBody>
          <a:bodyPr/>
          <a:lstStyle/>
          <a:p>
            <a:pPr>
              <a:defRPr/>
            </a:pPr>
            <a:r>
              <a:rPr lang="nb-NO"/>
              <a:t>Centre for Remote Sensing &amp; GIS</a:t>
            </a:r>
            <a:endParaRPr lang="en-US"/>
          </a:p>
        </p:txBody>
      </p:sp>
      <p:sp>
        <p:nvSpPr>
          <p:cNvPr id="30723" name="Rectangle 2"/>
          <p:cNvSpPr>
            <a:spLocks noChangeArrowheads="1"/>
          </p:cNvSpPr>
          <p:nvPr/>
        </p:nvSpPr>
        <p:spPr bwMode="auto">
          <a:xfrm>
            <a:off x="2140744" y="252711"/>
            <a:ext cx="4800600" cy="600164"/>
          </a:xfrm>
          <a:prstGeom prst="rect">
            <a:avLst/>
          </a:prstGeom>
          <a:noFill/>
          <a:ln w="12700">
            <a:noFill/>
            <a:miter lim="800000"/>
            <a:headEnd/>
            <a:tailEnd/>
          </a:ln>
        </p:spPr>
        <p:txBody>
          <a:bodyPr>
            <a:spAutoFit/>
          </a:bodyPr>
          <a:lstStyle/>
          <a:p>
            <a:pPr algn="ctr">
              <a:defRPr/>
            </a:pPr>
            <a:r>
              <a:rPr lang="en-US" sz="3300" dirty="0">
                <a:solidFill>
                  <a:srgbClr val="3818C6"/>
                </a:solidFill>
                <a:effectLst>
                  <a:outerShdw blurRad="38100" dist="38100" dir="2700000" algn="tl">
                    <a:srgbClr val="000000"/>
                  </a:outerShdw>
                </a:effectLst>
                <a:latin typeface="+mj-lt"/>
                <a:ea typeface="+mj-ea"/>
                <a:cs typeface="+mj-cs"/>
              </a:rPr>
              <a:t>Radiometric Resolution</a:t>
            </a:r>
          </a:p>
        </p:txBody>
      </p:sp>
      <p:sp>
        <p:nvSpPr>
          <p:cNvPr id="35844" name="Text Box 14"/>
          <p:cNvSpPr txBox="1">
            <a:spLocks noChangeArrowheads="1"/>
          </p:cNvSpPr>
          <p:nvPr/>
        </p:nvSpPr>
        <p:spPr bwMode="auto">
          <a:xfrm>
            <a:off x="7524751" y="3805238"/>
            <a:ext cx="4924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1023</a:t>
            </a:r>
          </a:p>
        </p:txBody>
      </p:sp>
      <p:grpSp>
        <p:nvGrpSpPr>
          <p:cNvPr id="35845" name="Group 19"/>
          <p:cNvGrpSpPr>
            <a:grpSpLocks/>
          </p:cNvGrpSpPr>
          <p:nvPr/>
        </p:nvGrpSpPr>
        <p:grpSpPr bwMode="auto">
          <a:xfrm>
            <a:off x="1257300" y="1485900"/>
            <a:ext cx="6284119" cy="2596337"/>
            <a:chOff x="152400" y="1981200"/>
            <a:chExt cx="8378825" cy="3461782"/>
          </a:xfrm>
        </p:grpSpPr>
        <p:sp>
          <p:nvSpPr>
            <p:cNvPr id="35848" name="Line 3"/>
            <p:cNvSpPr>
              <a:spLocks noChangeShapeType="1"/>
            </p:cNvSpPr>
            <p:nvPr/>
          </p:nvSpPr>
          <p:spPr bwMode="auto">
            <a:xfrm>
              <a:off x="495300" y="3200400"/>
              <a:ext cx="6096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49" name="Line 4"/>
            <p:cNvSpPr>
              <a:spLocks noChangeShapeType="1"/>
            </p:cNvSpPr>
            <p:nvPr/>
          </p:nvSpPr>
          <p:spPr bwMode="auto">
            <a:xfrm>
              <a:off x="530225" y="5257800"/>
              <a:ext cx="8001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50" name="Text Box 5"/>
            <p:cNvSpPr txBox="1">
              <a:spLocks noChangeArrowheads="1"/>
            </p:cNvSpPr>
            <p:nvPr/>
          </p:nvSpPr>
          <p:spPr bwMode="auto">
            <a:xfrm>
              <a:off x="152400" y="2819400"/>
              <a:ext cx="104772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6-bit range</a:t>
              </a:r>
            </a:p>
          </p:txBody>
        </p:sp>
        <p:sp>
          <p:nvSpPr>
            <p:cNvPr id="35851" name="Text Box 6"/>
            <p:cNvSpPr txBox="1">
              <a:spLocks noChangeArrowheads="1"/>
            </p:cNvSpPr>
            <p:nvPr/>
          </p:nvSpPr>
          <p:spPr bwMode="auto">
            <a:xfrm>
              <a:off x="228600" y="3016251"/>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52" name="Text Box 7"/>
            <p:cNvSpPr txBox="1">
              <a:spLocks noChangeArrowheads="1"/>
            </p:cNvSpPr>
            <p:nvPr/>
          </p:nvSpPr>
          <p:spPr bwMode="auto">
            <a:xfrm>
              <a:off x="1060451" y="3016251"/>
              <a:ext cx="4514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63</a:t>
              </a:r>
            </a:p>
          </p:txBody>
        </p:sp>
        <p:sp>
          <p:nvSpPr>
            <p:cNvPr id="35853" name="Text Box 8"/>
            <p:cNvSpPr txBox="1">
              <a:spLocks noChangeArrowheads="1"/>
            </p:cNvSpPr>
            <p:nvPr/>
          </p:nvSpPr>
          <p:spPr bwMode="auto">
            <a:xfrm>
              <a:off x="152400" y="3733800"/>
              <a:ext cx="104772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8-bit range</a:t>
              </a:r>
            </a:p>
          </p:txBody>
        </p:sp>
        <p:sp>
          <p:nvSpPr>
            <p:cNvPr id="35854" name="Text Box 9"/>
            <p:cNvSpPr txBox="1">
              <a:spLocks noChangeArrowheads="1"/>
            </p:cNvSpPr>
            <p:nvPr/>
          </p:nvSpPr>
          <p:spPr bwMode="auto">
            <a:xfrm>
              <a:off x="228600" y="4006850"/>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55" name="Text Box 10"/>
            <p:cNvSpPr txBox="1">
              <a:spLocks noChangeArrowheads="1"/>
            </p:cNvSpPr>
            <p:nvPr/>
          </p:nvSpPr>
          <p:spPr bwMode="auto">
            <a:xfrm>
              <a:off x="4130675" y="4006850"/>
              <a:ext cx="553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255</a:t>
              </a:r>
            </a:p>
          </p:txBody>
        </p:sp>
        <p:sp>
          <p:nvSpPr>
            <p:cNvPr id="35856" name="Line 11"/>
            <p:cNvSpPr>
              <a:spLocks noChangeShapeType="1"/>
            </p:cNvSpPr>
            <p:nvPr/>
          </p:nvSpPr>
          <p:spPr bwMode="auto">
            <a:xfrm>
              <a:off x="495300" y="4191000"/>
              <a:ext cx="36576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57" name="Text Box 12"/>
            <p:cNvSpPr txBox="1">
              <a:spLocks noChangeArrowheads="1"/>
            </p:cNvSpPr>
            <p:nvPr/>
          </p:nvSpPr>
          <p:spPr bwMode="auto">
            <a:xfrm>
              <a:off x="228600" y="5073650"/>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58" name="Text Box 13"/>
            <p:cNvSpPr txBox="1">
              <a:spLocks noChangeArrowheads="1"/>
            </p:cNvSpPr>
            <p:nvPr/>
          </p:nvSpPr>
          <p:spPr bwMode="auto">
            <a:xfrm>
              <a:off x="152400" y="4800599"/>
              <a:ext cx="1137492"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10-bit range</a:t>
              </a:r>
            </a:p>
          </p:txBody>
        </p:sp>
        <p:sp>
          <p:nvSpPr>
            <p:cNvPr id="35859" name="Line 3"/>
            <p:cNvSpPr>
              <a:spLocks noChangeShapeType="1"/>
            </p:cNvSpPr>
            <p:nvPr/>
          </p:nvSpPr>
          <p:spPr bwMode="auto">
            <a:xfrm>
              <a:off x="533400" y="2362200"/>
              <a:ext cx="36576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60" name="Text Box 5"/>
            <p:cNvSpPr txBox="1">
              <a:spLocks noChangeArrowheads="1"/>
            </p:cNvSpPr>
            <p:nvPr/>
          </p:nvSpPr>
          <p:spPr bwMode="auto">
            <a:xfrm>
              <a:off x="152400" y="1981200"/>
              <a:ext cx="104772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2-bit range</a:t>
              </a:r>
            </a:p>
          </p:txBody>
        </p:sp>
        <p:sp>
          <p:nvSpPr>
            <p:cNvPr id="35861" name="Text Box 6"/>
            <p:cNvSpPr txBox="1">
              <a:spLocks noChangeArrowheads="1"/>
            </p:cNvSpPr>
            <p:nvPr/>
          </p:nvSpPr>
          <p:spPr bwMode="auto">
            <a:xfrm>
              <a:off x="304800" y="2178051"/>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62" name="Text Box 7"/>
            <p:cNvSpPr txBox="1">
              <a:spLocks noChangeArrowheads="1"/>
            </p:cNvSpPr>
            <p:nvPr/>
          </p:nvSpPr>
          <p:spPr bwMode="auto">
            <a:xfrm>
              <a:off x="914400" y="2178051"/>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4</a:t>
              </a:r>
            </a:p>
          </p:txBody>
        </p:sp>
      </p:grpSp>
      <p:pic>
        <p:nvPicPr>
          <p:cNvPr id="35846" name="Picture 20" descr="Rediometric Res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3450" y="1028700"/>
            <a:ext cx="299918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21" descr="CersgisLogo.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3700" y="4487466"/>
            <a:ext cx="1257300" cy="65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705265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84627" y="-83179"/>
            <a:ext cx="3552600" cy="606961"/>
          </a:xfrm>
        </p:spPr>
        <p:txBody>
          <a:bodyPr/>
          <a:lstStyle/>
          <a:p>
            <a:pPr eaLnBrk="1" hangingPunct="1">
              <a:defRPr/>
            </a:pPr>
            <a:r>
              <a:rPr lang="en-US" dirty="0"/>
              <a:t>Types of Remote Sensing</a:t>
            </a:r>
          </a:p>
        </p:txBody>
      </p:sp>
      <p:sp>
        <p:nvSpPr>
          <p:cNvPr id="72707" name="Rectangle 3"/>
          <p:cNvSpPr>
            <a:spLocks noGrp="1" noChangeArrowheads="1"/>
          </p:cNvSpPr>
          <p:nvPr>
            <p:ph type="body" idx="1"/>
          </p:nvPr>
        </p:nvSpPr>
        <p:spPr>
          <a:xfrm>
            <a:off x="684627" y="683222"/>
            <a:ext cx="5169000" cy="3387900"/>
          </a:xfrm>
        </p:spPr>
        <p:txBody>
          <a:bodyPr/>
          <a:lstStyle/>
          <a:p>
            <a:pPr eaLnBrk="1" hangingPunct="1">
              <a:defRPr/>
            </a:pPr>
            <a:r>
              <a:rPr lang="en-US" sz="1800" dirty="0"/>
              <a:t>Aerial </a:t>
            </a:r>
            <a:r>
              <a:rPr lang="en-US" sz="1800" dirty="0" smtClean="0"/>
              <a:t>Photography</a:t>
            </a:r>
          </a:p>
          <a:p>
            <a:pPr marL="38100" indent="0" eaLnBrk="1" hangingPunct="1">
              <a:buNone/>
              <a:defRPr/>
            </a:pPr>
            <a:endParaRPr lang="en-US" sz="1800" dirty="0"/>
          </a:p>
          <a:p>
            <a:pPr eaLnBrk="1" hangingPunct="1">
              <a:defRPr/>
            </a:pPr>
            <a:endParaRPr lang="en-US" sz="1800" dirty="0"/>
          </a:p>
          <a:p>
            <a:pPr eaLnBrk="1" hangingPunct="1">
              <a:defRPr/>
            </a:pPr>
            <a:r>
              <a:rPr lang="en-US" sz="1800" dirty="0" smtClean="0"/>
              <a:t>Multispectral</a:t>
            </a:r>
          </a:p>
          <a:p>
            <a:pPr marL="38100" indent="0" eaLnBrk="1" hangingPunct="1">
              <a:buNone/>
              <a:defRPr/>
            </a:pPr>
            <a:endParaRPr lang="en-US" sz="1800" dirty="0" smtClean="0"/>
          </a:p>
          <a:p>
            <a:pPr eaLnBrk="1" hangingPunct="1">
              <a:defRPr/>
            </a:pPr>
            <a:endParaRPr lang="en-US" sz="1800" dirty="0"/>
          </a:p>
          <a:p>
            <a:pPr eaLnBrk="1" hangingPunct="1">
              <a:defRPr/>
            </a:pPr>
            <a:r>
              <a:rPr lang="en-US" sz="1800" dirty="0" smtClean="0"/>
              <a:t>UAVs and Drones</a:t>
            </a:r>
          </a:p>
          <a:p>
            <a:pPr marL="38100" indent="0" eaLnBrk="1" hangingPunct="1">
              <a:buNone/>
              <a:defRPr/>
            </a:pPr>
            <a:endParaRPr lang="en-US" sz="1800" dirty="0"/>
          </a:p>
          <a:p>
            <a:pPr eaLnBrk="1" hangingPunct="1">
              <a:defRPr/>
            </a:pPr>
            <a:endParaRPr lang="en-US" sz="1800" dirty="0"/>
          </a:p>
          <a:p>
            <a:pPr eaLnBrk="1" hangingPunct="1">
              <a:defRPr/>
            </a:pPr>
            <a:r>
              <a:rPr lang="en-US" sz="1800" dirty="0"/>
              <a:t>Active and Passive Microwave and LIDAR</a:t>
            </a:r>
          </a:p>
        </p:txBody>
      </p:sp>
      <p:pic>
        <p:nvPicPr>
          <p:cNvPr id="36869" name="Picture 4" descr="CersgisLogo.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20849" y="4609640"/>
            <a:ext cx="1023151" cy="53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5" descr="aerial_photograph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237227" y="523782"/>
            <a:ext cx="2107424" cy="1087019"/>
          </a:xfrm>
          <a:prstGeom prst="rect">
            <a:avLst/>
          </a:prstGeom>
          <a:noFill/>
          <a:ln>
            <a:noFill/>
          </a:ln>
        </p:spPr>
      </p:pic>
    </p:spTree>
    <p:extLst>
      <p:ext uri="{BB962C8B-B14F-4D97-AF65-F5344CB8AC3E}">
        <p14:creationId xmlns:p14="http://schemas.microsoft.com/office/powerpoint/2010/main" val="231511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214111" y="-278488"/>
            <a:ext cx="3552600" cy="1140000"/>
          </a:xfrm>
        </p:spPr>
        <p:txBody>
          <a:bodyPr/>
          <a:lstStyle/>
          <a:p>
            <a:pPr eaLnBrk="1" hangingPunct="1">
              <a:defRPr/>
            </a:pPr>
            <a:r>
              <a:rPr lang="en-US" dirty="0" smtClean="0">
                <a:solidFill>
                  <a:srgbClr val="3818C6"/>
                </a:solidFill>
              </a:rPr>
              <a:t>Some known satellites</a:t>
            </a:r>
            <a:endParaRPr lang="en-US" dirty="0">
              <a:solidFill>
                <a:srgbClr val="3818C6"/>
              </a:solidFill>
            </a:endParaRPr>
          </a:p>
        </p:txBody>
      </p:sp>
      <p:sp>
        <p:nvSpPr>
          <p:cNvPr id="174083" name="Rectangle 3"/>
          <p:cNvSpPr>
            <a:spLocks noGrp="1" noChangeArrowheads="1"/>
          </p:cNvSpPr>
          <p:nvPr>
            <p:ph type="body" idx="1"/>
          </p:nvPr>
        </p:nvSpPr>
        <p:spPr>
          <a:xfrm>
            <a:off x="-47612" y="1191868"/>
            <a:ext cx="5169000" cy="3387900"/>
          </a:xfrm>
        </p:spPr>
        <p:txBody>
          <a:bodyPr/>
          <a:lstStyle/>
          <a:p>
            <a:pPr eaLnBrk="1" hangingPunct="1">
              <a:defRPr/>
            </a:pPr>
            <a:r>
              <a:rPr lang="en-US" sz="1800" dirty="0"/>
              <a:t>NOAA-AVHRR (1100 m)</a:t>
            </a:r>
          </a:p>
          <a:p>
            <a:pPr eaLnBrk="1" hangingPunct="1">
              <a:defRPr/>
            </a:pPr>
            <a:r>
              <a:rPr lang="en-US" sz="1800" dirty="0"/>
              <a:t>GOES (700 m)</a:t>
            </a:r>
          </a:p>
          <a:p>
            <a:pPr eaLnBrk="1" hangingPunct="1">
              <a:defRPr/>
            </a:pPr>
            <a:r>
              <a:rPr lang="en-US" sz="1800" dirty="0"/>
              <a:t>MODIS (250, 500, 1000 m)</a:t>
            </a:r>
          </a:p>
          <a:p>
            <a:pPr eaLnBrk="1" hangingPunct="1">
              <a:defRPr/>
            </a:pPr>
            <a:r>
              <a:rPr lang="en-US" sz="1800" dirty="0"/>
              <a:t>Landsat TM and ETM (30 – 60 m)</a:t>
            </a:r>
          </a:p>
          <a:p>
            <a:pPr eaLnBrk="1" hangingPunct="1">
              <a:defRPr/>
            </a:pPr>
            <a:r>
              <a:rPr lang="en-US" sz="1800" dirty="0"/>
              <a:t>SPOT (10 – 20 m)</a:t>
            </a:r>
          </a:p>
          <a:p>
            <a:pPr eaLnBrk="1" hangingPunct="1">
              <a:defRPr/>
            </a:pPr>
            <a:r>
              <a:rPr lang="en-US" sz="1800" dirty="0"/>
              <a:t>IKONOS (4, 1 m)</a:t>
            </a:r>
          </a:p>
          <a:p>
            <a:pPr eaLnBrk="1" hangingPunct="1">
              <a:defRPr/>
            </a:pPr>
            <a:r>
              <a:rPr lang="en-US" sz="1800" dirty="0" err="1"/>
              <a:t>Quickbird</a:t>
            </a:r>
            <a:r>
              <a:rPr lang="en-US" sz="1800" dirty="0"/>
              <a:t> (0.6 m)</a:t>
            </a:r>
          </a:p>
        </p:txBody>
      </p:sp>
      <p:pic>
        <p:nvPicPr>
          <p:cNvPr id="6" name="Picture 3" descr="eastcoast_june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698" y="39574"/>
            <a:ext cx="348615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mage10232005_250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084" y="291512"/>
            <a:ext cx="4328420" cy="32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urrent goes west infra red west conus sector imag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718" y="703665"/>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mant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3238" y="1020418"/>
            <a:ext cx="37719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r78_spot5_2_5_cn_washing_8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349" y="1431205"/>
            <a:ext cx="4236159" cy="317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98362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a:xfrm>
            <a:off x="-544775" y="752534"/>
            <a:ext cx="5829300" cy="3086100"/>
          </a:xfrm>
        </p:spPr>
        <p:txBody>
          <a:bodyPr/>
          <a:lstStyle/>
          <a:p>
            <a:pPr marL="38100" indent="0" eaLnBrk="1" hangingPunct="1">
              <a:buNone/>
              <a:defRPr/>
            </a:pPr>
            <a:r>
              <a:rPr lang="en-US" sz="2100" dirty="0">
                <a:solidFill>
                  <a:srgbClr val="3818C6"/>
                </a:solidFill>
                <a:latin typeface="Trebuchet MS" panose="020B0603020202020204" pitchFamily="34" charset="0"/>
                <a:cs typeface="Calibri" panose="020F0502020204030204" pitchFamily="34" charset="0"/>
              </a:rPr>
              <a:t> </a:t>
            </a:r>
            <a:r>
              <a:rPr lang="en-US" sz="2100" dirty="0" smtClean="0">
                <a:solidFill>
                  <a:srgbClr val="3818C6"/>
                </a:solidFill>
                <a:latin typeface="Trebuchet MS" panose="020B0603020202020204" pitchFamily="34" charset="0"/>
                <a:cs typeface="Calibri" panose="020F0502020204030204" pitchFamily="34" charset="0"/>
              </a:rPr>
              <a:t>          REMOTE SENSING:</a:t>
            </a:r>
            <a:endParaRPr lang="en-US" sz="2100" dirty="0">
              <a:solidFill>
                <a:srgbClr val="3818C6"/>
              </a:solidFill>
              <a:latin typeface="Trebuchet MS" panose="020B0603020202020204" pitchFamily="34" charset="0"/>
              <a:cs typeface="Calibri" panose="020F0502020204030204" pitchFamily="34" charset="0"/>
            </a:endParaRPr>
          </a:p>
          <a:p>
            <a:pPr eaLnBrk="1" hangingPunct="1">
              <a:lnSpc>
                <a:spcPct val="65000"/>
              </a:lnSpc>
              <a:defRPr/>
            </a:pPr>
            <a:endParaRPr lang="en-US" sz="2100" dirty="0">
              <a:solidFill>
                <a:srgbClr val="3818C6"/>
              </a:solidFill>
              <a:latin typeface="Calibri" panose="020F0502020204030204" pitchFamily="34" charset="0"/>
              <a:cs typeface="Calibri" panose="020F0502020204030204" pitchFamily="34" charset="0"/>
            </a:endParaRPr>
          </a:p>
          <a:p>
            <a:pPr lvl="1" eaLnBrk="1" hangingPunct="1">
              <a:defRPr/>
            </a:pPr>
            <a:r>
              <a:rPr lang="en-US" sz="1800" dirty="0">
                <a:solidFill>
                  <a:srgbClr val="3818C6"/>
                </a:solidFill>
                <a:latin typeface="Calibri" panose="020F0502020204030204" pitchFamily="34" charset="0"/>
                <a:cs typeface="Calibri" panose="020F0502020204030204" pitchFamily="34" charset="0"/>
              </a:rPr>
              <a:t>The art and science of obtaining information about an object without physically contact  between the  object and </a:t>
            </a:r>
            <a:r>
              <a:rPr lang="en-US" sz="1800" dirty="0" smtClean="0">
                <a:solidFill>
                  <a:srgbClr val="3818C6"/>
                </a:solidFill>
                <a:latin typeface="Calibri" panose="020F0502020204030204" pitchFamily="34" charset="0"/>
                <a:cs typeface="Calibri" panose="020F0502020204030204" pitchFamily="34" charset="0"/>
              </a:rPr>
              <a:t>sensor</a:t>
            </a:r>
          </a:p>
          <a:p>
            <a:pPr marL="533400" lvl="1" indent="0" eaLnBrk="1" hangingPunct="1">
              <a:buNone/>
              <a:defRPr/>
            </a:pPr>
            <a:endParaRPr lang="en-US" sz="1800" dirty="0">
              <a:solidFill>
                <a:srgbClr val="3818C6"/>
              </a:solidFill>
              <a:latin typeface="Calibri" panose="020F0502020204030204" pitchFamily="34" charset="0"/>
              <a:cs typeface="Calibri" panose="020F0502020204030204" pitchFamily="34" charset="0"/>
            </a:endParaRPr>
          </a:p>
          <a:p>
            <a:pPr lvl="1" eaLnBrk="1" hangingPunct="1">
              <a:defRPr/>
            </a:pPr>
            <a:r>
              <a:rPr lang="en-US" sz="1800" dirty="0">
                <a:solidFill>
                  <a:srgbClr val="3818C6"/>
                </a:solidFill>
                <a:latin typeface="Calibri" panose="020F0502020204030204" pitchFamily="34" charset="0"/>
                <a:cs typeface="Calibri" panose="020F0502020204030204" pitchFamily="34" charset="0"/>
              </a:rPr>
              <a:t>The processes of collecting information about Earth surfaces and phenomena using sensors not in physical contact with the surfaces and phenomena of interest. </a:t>
            </a:r>
            <a:endParaRPr lang="en-US" sz="1800" dirty="0" smtClean="0">
              <a:solidFill>
                <a:srgbClr val="3818C6"/>
              </a:solidFill>
              <a:latin typeface="Calibri" panose="020F0502020204030204" pitchFamily="34" charset="0"/>
              <a:cs typeface="Calibri" panose="020F0502020204030204" pitchFamily="34" charset="0"/>
            </a:endParaRPr>
          </a:p>
          <a:p>
            <a:pPr marL="533400" lvl="1" indent="0" eaLnBrk="1" hangingPunct="1">
              <a:buNone/>
              <a:defRPr/>
            </a:pPr>
            <a:endParaRPr lang="en-US" sz="1800" dirty="0">
              <a:solidFill>
                <a:srgbClr val="3818C6"/>
              </a:solidFill>
              <a:latin typeface="Calibri" panose="020F0502020204030204" pitchFamily="34" charset="0"/>
              <a:cs typeface="Calibri" panose="020F0502020204030204" pitchFamily="34" charset="0"/>
            </a:endParaRPr>
          </a:p>
          <a:p>
            <a:pPr lvl="1" eaLnBrk="1" hangingPunct="1">
              <a:defRPr/>
            </a:pPr>
            <a:r>
              <a:rPr lang="en-US" sz="1800" dirty="0">
                <a:solidFill>
                  <a:srgbClr val="3818C6"/>
                </a:solidFill>
                <a:latin typeface="Calibri" panose="020F0502020204030204" pitchFamily="34" charset="0"/>
                <a:cs typeface="Calibri" panose="020F0502020204030204" pitchFamily="34" charset="0"/>
              </a:rPr>
              <a:t>There is a medium of transmission involved i.e. Earth’s Atmosphere.</a:t>
            </a:r>
          </a:p>
        </p:txBody>
      </p:sp>
      <p:pic>
        <p:nvPicPr>
          <p:cNvPr id="18437" name="Picture 4" descr="CersgisLogo.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67055" y="4634144"/>
            <a:ext cx="806049" cy="4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actionpro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293" y="1775490"/>
            <a:ext cx="920041" cy="7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n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0775" y="2884637"/>
            <a:ext cx="1052559" cy="105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ey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0443" y="1671803"/>
            <a:ext cx="1468075" cy="1054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ear3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8331" y="3077149"/>
            <a:ext cx="1496442" cy="86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txBox="1">
            <a:spLocks noChangeArrowheads="1"/>
          </p:cNvSpPr>
          <p:nvPr/>
        </p:nvSpPr>
        <p:spPr>
          <a:xfrm>
            <a:off x="4142418" y="1053581"/>
            <a:ext cx="6172200" cy="571500"/>
          </a:xfrm>
          <a:prstGeom prst="rect">
            <a:avLst/>
          </a:prstGeom>
        </p:spPr>
        <p:txBody>
          <a:bodyPr/>
          <a:lstStyle/>
          <a:p>
            <a:pPr algn="ctr">
              <a:defRPr/>
            </a:pPr>
            <a:r>
              <a:rPr lang="en-US" sz="2000" dirty="0">
                <a:solidFill>
                  <a:srgbClr val="3818C6"/>
                </a:solidFill>
                <a:latin typeface="+mj-lt"/>
                <a:ea typeface="+mj-ea"/>
                <a:cs typeface="+mj-cs"/>
              </a:rPr>
              <a:t>Some Remote Sensors</a:t>
            </a:r>
          </a:p>
        </p:txBody>
      </p:sp>
    </p:spTree>
    <p:extLst>
      <p:ext uri="{BB962C8B-B14F-4D97-AF65-F5344CB8AC3E}">
        <p14:creationId xmlns:p14="http://schemas.microsoft.com/office/powerpoint/2010/main" val="28930944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ChangeArrowheads="1"/>
          </p:cNvSpPr>
          <p:nvPr/>
        </p:nvSpPr>
        <p:spPr bwMode="auto">
          <a:xfrm>
            <a:off x="1714500" y="459823"/>
            <a:ext cx="5715000" cy="384572"/>
          </a:xfrm>
          <a:prstGeom prst="rect">
            <a:avLst/>
          </a:prstGeom>
          <a:noFill/>
          <a:ln w="12700" algn="ctr">
            <a:noFill/>
            <a:miter lim="800000"/>
            <a:headEnd/>
            <a:tailEnd/>
          </a:ln>
          <a:effectLst/>
        </p:spPr>
        <p:txBody>
          <a:bodyPr lIns="69056" tIns="34529" rIns="69056" bIns="34529" anchor="ctr"/>
          <a:lstStyle/>
          <a:p>
            <a:pPr algn="ctr" eaLnBrk="0" hangingPunct="0">
              <a:lnSpc>
                <a:spcPct val="115000"/>
              </a:lnSpc>
              <a:defRPr/>
            </a:pPr>
            <a:r>
              <a:rPr lang="en-US" sz="2000" b="1">
                <a:solidFill>
                  <a:srgbClr val="3818C6"/>
                </a:solidFill>
                <a:cs typeface="+mn-cs"/>
              </a:rPr>
              <a:t>Urban &amp; Regional Planning</a:t>
            </a:r>
          </a:p>
        </p:txBody>
      </p:sp>
      <p:sp>
        <p:nvSpPr>
          <p:cNvPr id="54275" name="Rectangle 3"/>
          <p:cNvSpPr>
            <a:spLocks noChangeArrowheads="1"/>
          </p:cNvSpPr>
          <p:nvPr/>
        </p:nvSpPr>
        <p:spPr bwMode="auto">
          <a:xfrm>
            <a:off x="1314450" y="971550"/>
            <a:ext cx="28003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Mapping &amp; updation of city/town maps </a:t>
            </a:r>
          </a:p>
          <a:p>
            <a:pPr>
              <a:lnSpc>
                <a:spcPct val="150000"/>
              </a:lnSpc>
              <a:buFontTx/>
              <a:buChar char="•"/>
            </a:pPr>
            <a:r>
              <a:rPr lang="en-US" sz="1200">
                <a:cs typeface="Times New Roman" panose="02020603050405020304" pitchFamily="18" charset="0"/>
              </a:rPr>
              <a:t>Urban sprawl monitoring</a:t>
            </a:r>
          </a:p>
          <a:p>
            <a:pPr>
              <a:lnSpc>
                <a:spcPct val="150000"/>
              </a:lnSpc>
              <a:buFontTx/>
              <a:buChar char="•"/>
            </a:pPr>
            <a:r>
              <a:rPr lang="en-US" sz="1200">
                <a:cs typeface="Times New Roman" panose="02020603050405020304" pitchFamily="18" charset="0"/>
              </a:rPr>
              <a:t>Town planning</a:t>
            </a:r>
          </a:p>
          <a:p>
            <a:pPr>
              <a:lnSpc>
                <a:spcPct val="150000"/>
              </a:lnSpc>
              <a:buFontTx/>
              <a:buChar char="•"/>
            </a:pPr>
            <a:r>
              <a:rPr lang="en-US" sz="1200">
                <a:cs typeface="Times New Roman" panose="02020603050405020304" pitchFamily="18" charset="0"/>
              </a:rPr>
              <a:t>Facility management </a:t>
            </a:r>
          </a:p>
          <a:p>
            <a:pPr>
              <a:lnSpc>
                <a:spcPct val="150000"/>
              </a:lnSpc>
              <a:buFontTx/>
              <a:buChar char="•"/>
            </a:pPr>
            <a:r>
              <a:rPr lang="en-US" sz="1200">
                <a:cs typeface="Times New Roman" panose="02020603050405020304" pitchFamily="18" charset="0"/>
              </a:rPr>
              <a:t>GIS database development</a:t>
            </a:r>
          </a:p>
        </p:txBody>
      </p:sp>
      <p:sp>
        <p:nvSpPr>
          <p:cNvPr id="54276" name="Rectangle 4"/>
          <p:cNvSpPr>
            <a:spLocks noChangeArrowheads="1"/>
          </p:cNvSpPr>
          <p:nvPr/>
        </p:nvSpPr>
        <p:spPr bwMode="auto">
          <a:xfrm>
            <a:off x="1314451" y="74295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Scope</a:t>
            </a:r>
          </a:p>
        </p:txBody>
      </p:sp>
      <p:grpSp>
        <p:nvGrpSpPr>
          <p:cNvPr id="54277" name="Group 9"/>
          <p:cNvGrpSpPr>
            <a:grpSpLocks/>
          </p:cNvGrpSpPr>
          <p:nvPr/>
        </p:nvGrpSpPr>
        <p:grpSpPr bwMode="auto">
          <a:xfrm>
            <a:off x="4229100" y="1371600"/>
            <a:ext cx="3714750" cy="2286000"/>
            <a:chOff x="3206" y="2544"/>
            <a:chExt cx="2170" cy="1584"/>
          </a:xfrm>
        </p:grpSpPr>
        <p:pic>
          <p:nvPicPr>
            <p:cNvPr id="54285" name="Picture 10" descr="a3"/>
            <p:cNvPicPr>
              <a:picLocks noChangeAspect="1" noChangeArrowheads="1"/>
            </p:cNvPicPr>
            <p:nvPr/>
          </p:nvPicPr>
          <p:blipFill>
            <a:blip r:embed="rId2">
              <a:extLst>
                <a:ext uri="{28A0092B-C50C-407E-A947-70E740481C1C}">
                  <a14:useLocalDpi xmlns:a14="http://schemas.microsoft.com/office/drawing/2010/main" val="0"/>
                </a:ext>
              </a:extLst>
            </a:blip>
            <a:srcRect l="2094" r="5444"/>
            <a:stretch>
              <a:fillRect/>
            </a:stretch>
          </p:blipFill>
          <p:spPr bwMode="auto">
            <a:xfrm>
              <a:off x="4320" y="2544"/>
              <a:ext cx="1056"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6" name="Picture 11" descr="b3"/>
            <p:cNvPicPr>
              <a:picLocks noChangeAspect="1" noChangeArrowheads="1"/>
            </p:cNvPicPr>
            <p:nvPr/>
          </p:nvPicPr>
          <p:blipFill>
            <a:blip r:embed="rId3">
              <a:extLst>
                <a:ext uri="{28A0092B-C50C-407E-A947-70E740481C1C}">
                  <a14:useLocalDpi xmlns:a14="http://schemas.microsoft.com/office/drawing/2010/main" val="0"/>
                </a:ext>
              </a:extLst>
            </a:blip>
            <a:srcRect l="5965" r="6058"/>
            <a:stretch>
              <a:fillRect/>
            </a:stretch>
          </p:blipFill>
          <p:spPr bwMode="auto">
            <a:xfrm>
              <a:off x="3206" y="2544"/>
              <a:ext cx="1066" cy="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3422" name="Rectangle 14"/>
          <p:cNvSpPr>
            <a:spLocks noChangeArrowheads="1"/>
          </p:cNvSpPr>
          <p:nvPr/>
        </p:nvSpPr>
        <p:spPr bwMode="auto">
          <a:xfrm>
            <a:off x="4514850" y="1085850"/>
            <a:ext cx="2842445" cy="253916"/>
          </a:xfrm>
          <a:prstGeom prst="rect">
            <a:avLst/>
          </a:prstGeom>
          <a:noFill/>
          <a:ln w="12700">
            <a:noFill/>
            <a:miter lim="800000"/>
            <a:headEnd type="none" w="sm" len="sm"/>
            <a:tailEnd type="none" w="sm" len="sm"/>
          </a:ln>
          <a:effectLst/>
        </p:spPr>
        <p:txBody>
          <a:bodyPr wrap="none">
            <a:spAutoFit/>
          </a:bodyPr>
          <a:lstStyle/>
          <a:p>
            <a:pPr eaLnBrk="0" hangingPunct="0">
              <a:defRPr/>
            </a:pPr>
            <a:r>
              <a:rPr lang="en-US" sz="1050" b="1">
                <a:solidFill>
                  <a:schemeClr val="tx2"/>
                </a:solidFill>
                <a:effectLst>
                  <a:outerShdw blurRad="38100" dist="38100" dir="2700000" algn="tl">
                    <a:srgbClr val="000000"/>
                  </a:outerShdw>
                </a:effectLst>
                <a:cs typeface="+mn-cs"/>
              </a:rPr>
              <a:t>Lyari Express Way – Section (Essa Nagri)</a:t>
            </a:r>
          </a:p>
        </p:txBody>
      </p:sp>
      <p:sp>
        <p:nvSpPr>
          <p:cNvPr id="54279" name="Rectangle 20"/>
          <p:cNvSpPr>
            <a:spLocks noChangeArrowheads="1"/>
          </p:cNvSpPr>
          <p:nvPr/>
        </p:nvSpPr>
        <p:spPr bwMode="auto">
          <a:xfrm>
            <a:off x="1314450" y="3026569"/>
            <a:ext cx="30861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Better decision support,    planning &amp; management</a:t>
            </a:r>
          </a:p>
          <a:p>
            <a:pPr>
              <a:lnSpc>
                <a:spcPct val="150000"/>
              </a:lnSpc>
              <a:buFontTx/>
              <a:buChar char="•"/>
            </a:pPr>
            <a:r>
              <a:rPr lang="en-US" sz="1200">
                <a:cs typeface="Times New Roman" panose="02020603050405020304" pitchFamily="18" charset="0"/>
              </a:rPr>
              <a:t>Rapid information updation</a:t>
            </a:r>
          </a:p>
          <a:p>
            <a:pPr>
              <a:lnSpc>
                <a:spcPct val="150000"/>
              </a:lnSpc>
              <a:buFontTx/>
              <a:buChar char="•"/>
            </a:pPr>
            <a:r>
              <a:rPr lang="en-US" sz="1200">
                <a:cs typeface="Times New Roman" panose="02020603050405020304" pitchFamily="18" charset="0"/>
              </a:rPr>
              <a:t>Infrastructure development monitoring</a:t>
            </a:r>
          </a:p>
          <a:p>
            <a:pPr>
              <a:lnSpc>
                <a:spcPct val="150000"/>
              </a:lnSpc>
              <a:buFontTx/>
              <a:buChar char="•"/>
            </a:pPr>
            <a:r>
              <a:rPr lang="en-US" sz="1200">
                <a:cs typeface="Times New Roman" panose="02020603050405020304" pitchFamily="18" charset="0"/>
              </a:rPr>
              <a:t>Spatial information analysis</a:t>
            </a:r>
          </a:p>
        </p:txBody>
      </p:sp>
      <p:sp>
        <p:nvSpPr>
          <p:cNvPr id="54280" name="Rectangle 21"/>
          <p:cNvSpPr>
            <a:spLocks noChangeArrowheads="1"/>
          </p:cNvSpPr>
          <p:nvPr/>
        </p:nvSpPr>
        <p:spPr bwMode="auto">
          <a:xfrm>
            <a:off x="1314450" y="2800350"/>
            <a:ext cx="15799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Benefits</a:t>
            </a:r>
          </a:p>
        </p:txBody>
      </p:sp>
      <p:sp>
        <p:nvSpPr>
          <p:cNvPr id="54281" name="Oval 22"/>
          <p:cNvSpPr>
            <a:spLocks noChangeArrowheads="1"/>
          </p:cNvSpPr>
          <p:nvPr/>
        </p:nvSpPr>
        <p:spPr bwMode="auto">
          <a:xfrm rot="2087381">
            <a:off x="4800600" y="1943101"/>
            <a:ext cx="457200" cy="1602581"/>
          </a:xfrm>
          <a:prstGeom prst="ellipse">
            <a:avLst/>
          </a:prstGeom>
          <a:noFill/>
          <a:ln w="28575">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endParaRPr lang="en-US" sz="1050"/>
          </a:p>
        </p:txBody>
      </p:sp>
      <p:sp>
        <p:nvSpPr>
          <p:cNvPr id="54282" name="Oval 24"/>
          <p:cNvSpPr>
            <a:spLocks noChangeArrowheads="1"/>
          </p:cNvSpPr>
          <p:nvPr/>
        </p:nvSpPr>
        <p:spPr bwMode="auto">
          <a:xfrm rot="2087381">
            <a:off x="6800850" y="1943101"/>
            <a:ext cx="457200" cy="1602581"/>
          </a:xfrm>
          <a:prstGeom prst="ellipse">
            <a:avLst/>
          </a:prstGeom>
          <a:noFill/>
          <a:ln w="28575">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endParaRPr lang="en-US" sz="1050"/>
          </a:p>
        </p:txBody>
      </p:sp>
      <p:pic>
        <p:nvPicPr>
          <p:cNvPr id="54284" name="Picture 13" descr="CersgisLogo.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75904" y="4742722"/>
            <a:ext cx="768096" cy="40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title"/>
          </p:nvPr>
        </p:nvSpPr>
        <p:spPr>
          <a:xfrm>
            <a:off x="2714625" y="-1026077"/>
            <a:ext cx="6172200" cy="1485900"/>
          </a:xfrm>
        </p:spPr>
        <p:txBody>
          <a:bodyPr/>
          <a:lstStyle/>
          <a:p>
            <a:pPr eaLnBrk="1" hangingPunct="1">
              <a:defRPr/>
            </a:pPr>
            <a:r>
              <a:rPr lang="en-US" dirty="0" smtClean="0"/>
              <a:t>Applications of Remote Sensing</a:t>
            </a:r>
            <a:endParaRPr lang="en-US" dirty="0"/>
          </a:p>
        </p:txBody>
      </p:sp>
    </p:spTree>
    <p:extLst>
      <p:ext uri="{BB962C8B-B14F-4D97-AF65-F5344CB8AC3E}">
        <p14:creationId xmlns:p14="http://schemas.microsoft.com/office/powerpoint/2010/main" val="4887975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ChangeArrowheads="1"/>
          </p:cNvSpPr>
          <p:nvPr/>
        </p:nvSpPr>
        <p:spPr bwMode="auto">
          <a:xfrm>
            <a:off x="1714500" y="111919"/>
            <a:ext cx="5715000" cy="50723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a:solidFill>
                  <a:srgbClr val="3818C6"/>
                </a:solidFill>
                <a:cs typeface="+mn-cs"/>
              </a:rPr>
              <a:t>Agriculture</a:t>
            </a:r>
          </a:p>
        </p:txBody>
      </p:sp>
      <p:sp>
        <p:nvSpPr>
          <p:cNvPr id="55299" name="Rectangle 3"/>
          <p:cNvSpPr>
            <a:spLocks noChangeArrowheads="1"/>
          </p:cNvSpPr>
          <p:nvPr/>
        </p:nvSpPr>
        <p:spPr bwMode="auto">
          <a:xfrm>
            <a:off x="1257300" y="988219"/>
            <a:ext cx="3086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Crop acreage estimation</a:t>
            </a:r>
          </a:p>
          <a:p>
            <a:pPr>
              <a:lnSpc>
                <a:spcPct val="150000"/>
              </a:lnSpc>
              <a:buFontTx/>
              <a:buChar char="•"/>
            </a:pPr>
            <a:r>
              <a:rPr lang="en-US" sz="1200">
                <a:cs typeface="Times New Roman" panose="02020603050405020304" pitchFamily="18" charset="0"/>
              </a:rPr>
              <a:t>Crop modeling for yield &amp; production forecast / estimation</a:t>
            </a:r>
          </a:p>
          <a:p>
            <a:pPr>
              <a:lnSpc>
                <a:spcPct val="150000"/>
              </a:lnSpc>
              <a:buFontTx/>
              <a:buChar char="•"/>
            </a:pPr>
            <a:r>
              <a:rPr lang="en-US" sz="1200">
                <a:cs typeface="Times New Roman" panose="02020603050405020304" pitchFamily="18" charset="0"/>
              </a:rPr>
              <a:t>Crop &amp; Orchard monitoring</a:t>
            </a:r>
          </a:p>
        </p:txBody>
      </p:sp>
      <p:sp>
        <p:nvSpPr>
          <p:cNvPr id="55300" name="Rectangle 4"/>
          <p:cNvSpPr>
            <a:spLocks noChangeArrowheads="1"/>
          </p:cNvSpPr>
          <p:nvPr/>
        </p:nvSpPr>
        <p:spPr bwMode="auto">
          <a:xfrm>
            <a:off x="1314450" y="816769"/>
            <a:ext cx="169306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Scope</a:t>
            </a:r>
          </a:p>
        </p:txBody>
      </p:sp>
      <p:sp>
        <p:nvSpPr>
          <p:cNvPr id="55301" name="Rectangle 12"/>
          <p:cNvSpPr>
            <a:spLocks noChangeArrowheads="1"/>
          </p:cNvSpPr>
          <p:nvPr/>
        </p:nvSpPr>
        <p:spPr bwMode="auto">
          <a:xfrm>
            <a:off x="1257300" y="2531269"/>
            <a:ext cx="2914650"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40000"/>
              </a:lnSpc>
              <a:buFontTx/>
              <a:buChar char="•"/>
            </a:pPr>
            <a:r>
              <a:rPr lang="en-US" sz="1200">
                <a:cs typeface="Times New Roman" panose="02020603050405020304" pitchFamily="18" charset="0"/>
              </a:rPr>
              <a:t>Timely availability of crop statistics for decision making &amp; planning</a:t>
            </a:r>
          </a:p>
          <a:p>
            <a:pPr>
              <a:lnSpc>
                <a:spcPct val="140000"/>
              </a:lnSpc>
              <a:buFontTx/>
              <a:buChar char="•"/>
            </a:pPr>
            <a:r>
              <a:rPr lang="en-US" sz="1200">
                <a:cs typeface="Times New Roman" panose="02020603050405020304" pitchFamily="18" charset="0"/>
              </a:rPr>
              <a:t>Crop growth monitoring</a:t>
            </a:r>
          </a:p>
          <a:p>
            <a:pPr>
              <a:lnSpc>
                <a:spcPct val="140000"/>
              </a:lnSpc>
              <a:buFontTx/>
              <a:buChar char="•"/>
            </a:pPr>
            <a:r>
              <a:rPr lang="en-US" sz="1200">
                <a:cs typeface="Times New Roman" panose="02020603050405020304" pitchFamily="18" charset="0"/>
              </a:rPr>
              <a:t>Soil status monitoring</a:t>
            </a:r>
          </a:p>
          <a:p>
            <a:pPr>
              <a:lnSpc>
                <a:spcPct val="140000"/>
              </a:lnSpc>
              <a:buFontTx/>
              <a:buChar char="•"/>
            </a:pPr>
            <a:r>
              <a:rPr lang="en-US" sz="1200">
                <a:cs typeface="Times New Roman" panose="02020603050405020304" pitchFamily="18" charset="0"/>
              </a:rPr>
              <a:t>Regular reports regarding total area under cultivation</a:t>
            </a:r>
          </a:p>
        </p:txBody>
      </p:sp>
      <p:sp>
        <p:nvSpPr>
          <p:cNvPr id="55302" name="Rectangle 13"/>
          <p:cNvSpPr>
            <a:spLocks noChangeArrowheads="1"/>
          </p:cNvSpPr>
          <p:nvPr/>
        </p:nvSpPr>
        <p:spPr bwMode="auto">
          <a:xfrm>
            <a:off x="1257300" y="2302669"/>
            <a:ext cx="169306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Benefits</a:t>
            </a:r>
          </a:p>
        </p:txBody>
      </p:sp>
      <p:pic>
        <p:nvPicPr>
          <p:cNvPr id="553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742950"/>
            <a:ext cx="3028950" cy="22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8"/>
          <p:cNvPicPr>
            <a:picLocks noChangeAspect="1" noChangeArrowheads="1"/>
          </p:cNvPicPr>
          <p:nvPr/>
        </p:nvPicPr>
        <p:blipFill>
          <a:blip r:embed="rId3">
            <a:extLst>
              <a:ext uri="{28A0092B-C50C-407E-A947-70E740481C1C}">
                <a14:useLocalDpi xmlns:a14="http://schemas.microsoft.com/office/drawing/2010/main" val="0"/>
              </a:ext>
            </a:extLst>
          </a:blip>
          <a:srcRect l="896" t="20941" r="1775" b="23199"/>
          <a:stretch>
            <a:fillRect/>
          </a:stretch>
        </p:blipFill>
        <p:spPr bwMode="auto">
          <a:xfrm>
            <a:off x="4073128" y="3143250"/>
            <a:ext cx="3870722"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567746" name="Rectangle 2"/>
          <p:cNvSpPr>
            <a:spLocks noChangeArrowheads="1"/>
          </p:cNvSpPr>
          <p:nvPr/>
        </p:nvSpPr>
        <p:spPr bwMode="auto">
          <a:xfrm>
            <a:off x="4400550" y="4800600"/>
            <a:ext cx="3486150" cy="342900"/>
          </a:xfrm>
          <a:prstGeom prst="rect">
            <a:avLst/>
          </a:prstGeom>
          <a:noFill/>
          <a:ln w="9525">
            <a:noFill/>
            <a:miter lim="800000"/>
            <a:headEnd/>
            <a:tailEnd/>
          </a:ln>
        </p:spPr>
        <p:txBody>
          <a:bodyPr lIns="69056" tIns="34529" rIns="69056" bIns="34529" anchor="ctr"/>
          <a:lstStyle/>
          <a:p>
            <a:pPr algn="ctr">
              <a:defRPr/>
            </a:pPr>
            <a:r>
              <a:rPr lang="en-US" sz="900" b="1">
                <a:solidFill>
                  <a:schemeClr val="tx2"/>
                </a:solidFill>
                <a:effectLst>
                  <a:outerShdw blurRad="38100" dist="38100" dir="2700000" algn="tl">
                    <a:srgbClr val="000000"/>
                  </a:outerShdw>
                </a:effectLst>
                <a:cs typeface="+mn-cs"/>
              </a:rPr>
              <a:t>Banana Plantation – Muhammad Pur (Ghotki)</a:t>
            </a:r>
          </a:p>
        </p:txBody>
      </p:sp>
      <p:sp>
        <p:nvSpPr>
          <p:cNvPr id="4" name="Title 1"/>
          <p:cNvSpPr txBox="1">
            <a:spLocks/>
          </p:cNvSpPr>
          <p:nvPr/>
        </p:nvSpPr>
        <p:spPr>
          <a:xfrm>
            <a:off x="5876925" y="2943225"/>
            <a:ext cx="1543050" cy="198835"/>
          </a:xfrm>
          <a:prstGeom prst="rect">
            <a:avLst/>
          </a:prstGeom>
        </p:spPr>
        <p:txBody>
          <a:bodyPr/>
          <a:lstStyle/>
          <a:p>
            <a:pPr algn="ctr" eaLnBrk="0" hangingPunct="0">
              <a:defRPr/>
            </a:pPr>
            <a:r>
              <a:rPr lang="en-US" sz="900" b="1">
                <a:effectLst>
                  <a:outerShdw blurRad="38100" dist="38100" dir="2700000" algn="tl">
                    <a:srgbClr val="000000"/>
                  </a:outerShdw>
                </a:effectLst>
                <a:cs typeface="+mn-cs"/>
              </a:rPr>
              <a:t>FFC Goth Macchi </a:t>
            </a:r>
          </a:p>
        </p:txBody>
      </p:sp>
      <p:sp>
        <p:nvSpPr>
          <p:cNvPr id="55307" name="Text Box 21"/>
          <p:cNvSpPr txBox="1">
            <a:spLocks noChangeArrowheads="1"/>
          </p:cNvSpPr>
          <p:nvPr/>
        </p:nvSpPr>
        <p:spPr bwMode="auto">
          <a:xfrm>
            <a:off x="6729413" y="3143250"/>
            <a:ext cx="1219200" cy="19620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675">
                <a:solidFill>
                  <a:schemeClr val="bg2"/>
                </a:solidFill>
              </a:rPr>
              <a:t>Mar 05, 2006, Recovery</a:t>
            </a:r>
          </a:p>
        </p:txBody>
      </p:sp>
      <p:sp>
        <p:nvSpPr>
          <p:cNvPr id="55308" name="Text Box 22"/>
          <p:cNvSpPr txBox="1">
            <a:spLocks noChangeArrowheads="1"/>
          </p:cNvSpPr>
          <p:nvPr/>
        </p:nvSpPr>
        <p:spPr bwMode="auto">
          <a:xfrm>
            <a:off x="5405438" y="3138488"/>
            <a:ext cx="1219200" cy="19620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675">
                <a:solidFill>
                  <a:schemeClr val="bg2"/>
                </a:solidFill>
              </a:rPr>
              <a:t>Jan 12, 2006, Damage</a:t>
            </a:r>
          </a:p>
        </p:txBody>
      </p:sp>
      <p:sp>
        <p:nvSpPr>
          <p:cNvPr id="55309" name="Text Box 23"/>
          <p:cNvSpPr txBox="1">
            <a:spLocks noChangeArrowheads="1"/>
          </p:cNvSpPr>
          <p:nvPr/>
        </p:nvSpPr>
        <p:spPr bwMode="auto">
          <a:xfrm>
            <a:off x="4086225" y="3143250"/>
            <a:ext cx="1219200" cy="19620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675">
                <a:solidFill>
                  <a:schemeClr val="bg2"/>
                </a:solidFill>
              </a:rPr>
              <a:t>Dec 16, 2005, Pre-Frost</a:t>
            </a:r>
          </a:p>
        </p:txBody>
      </p:sp>
      <p:sp>
        <p:nvSpPr>
          <p:cNvPr id="55310" name="AutoShape 25">
            <a:hlinkClick r:id="" action="ppaction://noaction"/>
          </p:cNvPr>
          <p:cNvSpPr>
            <a:spLocks noChangeArrowheads="1"/>
          </p:cNvSpPr>
          <p:nvPr/>
        </p:nvSpPr>
        <p:spPr bwMode="auto">
          <a:xfrm>
            <a:off x="7803357" y="5053012"/>
            <a:ext cx="130969" cy="72629"/>
          </a:xfrm>
          <a:prstGeom prst="homePlate">
            <a:avLst>
              <a:gd name="adj" fmla="val 45082"/>
            </a:avLst>
          </a:prstGeom>
          <a:solidFill>
            <a:srgbClr val="00FFFF"/>
          </a:solidFill>
          <a:ln w="12700">
            <a:solidFill>
              <a:schemeClr val="bg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endParaRPr lang="en-US" sz="450" b="1">
              <a:solidFill>
                <a:schemeClr val="bg1"/>
              </a:solidFill>
            </a:endParaRPr>
          </a:p>
        </p:txBody>
      </p:sp>
      <p:sp>
        <p:nvSpPr>
          <p:cNvPr id="2" name="Footer Placeholder 1"/>
          <p:cNvSpPr>
            <a:spLocks noGrp="1"/>
          </p:cNvSpPr>
          <p:nvPr>
            <p:ph type="ftr" sz="quarter" idx="11"/>
          </p:nvPr>
        </p:nvSpPr>
        <p:spPr/>
        <p:txBody>
          <a:bodyPr/>
          <a:lstStyle/>
          <a:p>
            <a:pPr>
              <a:defRPr/>
            </a:pPr>
            <a:r>
              <a:rPr lang="nb-NO"/>
              <a:t>Centre for Remote Sensing &amp; GIS</a:t>
            </a:r>
            <a:endParaRPr lang="en-US"/>
          </a:p>
        </p:txBody>
      </p:sp>
      <p:pic>
        <p:nvPicPr>
          <p:cNvPr id="55312" name="Picture 15" descr="CersgisLogo.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86826" y="4782741"/>
            <a:ext cx="657174"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7304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902744" y="3008710"/>
            <a:ext cx="9263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1050"/>
          </a:p>
        </p:txBody>
      </p:sp>
      <p:sp>
        <p:nvSpPr>
          <p:cNvPr id="56323" name="Text Box 3"/>
          <p:cNvSpPr txBox="1">
            <a:spLocks noChangeArrowheads="1"/>
          </p:cNvSpPr>
          <p:nvPr/>
        </p:nvSpPr>
        <p:spPr bwMode="auto">
          <a:xfrm>
            <a:off x="2971800" y="2951560"/>
            <a:ext cx="8001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1050"/>
          </a:p>
        </p:txBody>
      </p:sp>
      <p:sp>
        <p:nvSpPr>
          <p:cNvPr id="56324" name="Text Box 6"/>
          <p:cNvSpPr txBox="1">
            <a:spLocks noChangeArrowheads="1"/>
          </p:cNvSpPr>
          <p:nvPr/>
        </p:nvSpPr>
        <p:spPr bwMode="auto">
          <a:xfrm>
            <a:off x="1731169" y="1002507"/>
            <a:ext cx="23214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1200" b="1"/>
              <a:t>Pre Flood – 17 July 2006</a:t>
            </a:r>
          </a:p>
        </p:txBody>
      </p:sp>
      <p:sp>
        <p:nvSpPr>
          <p:cNvPr id="56325" name="Text Box 7"/>
          <p:cNvSpPr txBox="1">
            <a:spLocks noChangeArrowheads="1"/>
          </p:cNvSpPr>
          <p:nvPr/>
        </p:nvSpPr>
        <p:spPr bwMode="auto">
          <a:xfrm>
            <a:off x="4883944" y="1002507"/>
            <a:ext cx="24000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1200" b="1"/>
              <a:t>Post Flood – 09 Aug 2006</a:t>
            </a:r>
          </a:p>
        </p:txBody>
      </p:sp>
      <p:pic>
        <p:nvPicPr>
          <p:cNvPr id="56326" name="Picture 8" descr="Pre Flood_17-07-06"/>
          <p:cNvPicPr>
            <a:picLocks noChangeArrowheads="1"/>
          </p:cNvPicPr>
          <p:nvPr/>
        </p:nvPicPr>
        <p:blipFill>
          <a:blip r:embed="rId2">
            <a:extLst>
              <a:ext uri="{28A0092B-C50C-407E-A947-70E740481C1C}">
                <a14:useLocalDpi xmlns:a14="http://schemas.microsoft.com/office/drawing/2010/main" val="0"/>
              </a:ext>
            </a:extLst>
          </a:blip>
          <a:srcRect l="19597" t="4919" r="19597" b="4919"/>
          <a:stretch>
            <a:fillRect/>
          </a:stretch>
        </p:blipFill>
        <p:spPr bwMode="auto">
          <a:xfrm>
            <a:off x="1433512" y="1344216"/>
            <a:ext cx="2909888"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9" descr="Post Flood_09-08-06"/>
          <p:cNvPicPr>
            <a:picLocks noChangeAspect="1" noChangeArrowheads="1"/>
          </p:cNvPicPr>
          <p:nvPr/>
        </p:nvPicPr>
        <p:blipFill>
          <a:blip r:embed="rId3">
            <a:extLst>
              <a:ext uri="{28A0092B-C50C-407E-A947-70E740481C1C}">
                <a14:useLocalDpi xmlns:a14="http://schemas.microsoft.com/office/drawing/2010/main" val="0"/>
              </a:ext>
            </a:extLst>
          </a:blip>
          <a:srcRect l="19507" t="4691" r="19507" b="4691"/>
          <a:stretch>
            <a:fillRect/>
          </a:stretch>
        </p:blipFill>
        <p:spPr bwMode="auto">
          <a:xfrm>
            <a:off x="4716066" y="1346598"/>
            <a:ext cx="2852738" cy="334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Oval 10"/>
          <p:cNvSpPr>
            <a:spLocks noChangeArrowheads="1"/>
          </p:cNvSpPr>
          <p:nvPr/>
        </p:nvSpPr>
        <p:spPr bwMode="auto">
          <a:xfrm>
            <a:off x="6172200" y="2328863"/>
            <a:ext cx="1143000" cy="11430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56329" name="Text Box 11"/>
          <p:cNvSpPr txBox="1">
            <a:spLocks noChangeArrowheads="1"/>
          </p:cNvSpPr>
          <p:nvPr/>
        </p:nvSpPr>
        <p:spPr bwMode="auto">
          <a:xfrm>
            <a:off x="6560344" y="2085975"/>
            <a:ext cx="731290" cy="207749"/>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750" b="1"/>
              <a:t>10098 acr</a:t>
            </a:r>
          </a:p>
        </p:txBody>
      </p:sp>
      <p:sp>
        <p:nvSpPr>
          <p:cNvPr id="56330" name="Oval 12"/>
          <p:cNvSpPr>
            <a:spLocks noChangeArrowheads="1"/>
          </p:cNvSpPr>
          <p:nvPr/>
        </p:nvSpPr>
        <p:spPr bwMode="auto">
          <a:xfrm>
            <a:off x="5829300" y="3414713"/>
            <a:ext cx="800100" cy="8001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56331" name="Text Box 13"/>
          <p:cNvSpPr txBox="1">
            <a:spLocks noChangeArrowheads="1"/>
          </p:cNvSpPr>
          <p:nvPr/>
        </p:nvSpPr>
        <p:spPr bwMode="auto">
          <a:xfrm>
            <a:off x="5886450" y="4271963"/>
            <a:ext cx="662361" cy="207749"/>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750" b="1"/>
              <a:t>3516 acr</a:t>
            </a:r>
          </a:p>
        </p:txBody>
      </p:sp>
      <p:sp>
        <p:nvSpPr>
          <p:cNvPr id="56332" name="Text Box 14"/>
          <p:cNvSpPr txBox="1">
            <a:spLocks noChangeArrowheads="1"/>
          </p:cNvSpPr>
          <p:nvPr/>
        </p:nvSpPr>
        <p:spPr bwMode="auto">
          <a:xfrm>
            <a:off x="6515100" y="2508647"/>
            <a:ext cx="5790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Phulani</a:t>
            </a:r>
          </a:p>
        </p:txBody>
      </p:sp>
      <p:sp>
        <p:nvSpPr>
          <p:cNvPr id="56333" name="Text Box 15"/>
          <p:cNvSpPr txBox="1">
            <a:spLocks noChangeArrowheads="1"/>
          </p:cNvSpPr>
          <p:nvPr/>
        </p:nvSpPr>
        <p:spPr bwMode="auto">
          <a:xfrm>
            <a:off x="6515101" y="2840831"/>
            <a:ext cx="8194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Lataran</a:t>
            </a:r>
          </a:p>
        </p:txBody>
      </p:sp>
      <p:sp>
        <p:nvSpPr>
          <p:cNvPr id="56334" name="Text Box 16"/>
          <p:cNvSpPr txBox="1">
            <a:spLocks noChangeArrowheads="1"/>
          </p:cNvSpPr>
          <p:nvPr/>
        </p:nvSpPr>
        <p:spPr bwMode="auto">
          <a:xfrm>
            <a:off x="6629400" y="3012281"/>
            <a:ext cx="4347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Ural</a:t>
            </a:r>
          </a:p>
        </p:txBody>
      </p:sp>
      <p:sp>
        <p:nvSpPr>
          <p:cNvPr id="56335" name="Text Box 17"/>
          <p:cNvSpPr txBox="1">
            <a:spLocks noChangeArrowheads="1"/>
          </p:cNvSpPr>
          <p:nvPr/>
        </p:nvSpPr>
        <p:spPr bwMode="auto">
          <a:xfrm>
            <a:off x="6286501" y="3183731"/>
            <a:ext cx="8210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Junno Dhand</a:t>
            </a:r>
          </a:p>
        </p:txBody>
      </p:sp>
      <p:sp>
        <p:nvSpPr>
          <p:cNvPr id="56336" name="Text Box 18"/>
          <p:cNvSpPr txBox="1">
            <a:spLocks noChangeArrowheads="1"/>
          </p:cNvSpPr>
          <p:nvPr/>
        </p:nvSpPr>
        <p:spPr bwMode="auto">
          <a:xfrm>
            <a:off x="6172200" y="2955131"/>
            <a:ext cx="6190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Shahpur</a:t>
            </a:r>
          </a:p>
        </p:txBody>
      </p:sp>
      <p:sp>
        <p:nvSpPr>
          <p:cNvPr id="56337" name="Text Box 19"/>
          <p:cNvSpPr txBox="1">
            <a:spLocks noChangeArrowheads="1"/>
          </p:cNvSpPr>
          <p:nvPr/>
        </p:nvSpPr>
        <p:spPr bwMode="auto">
          <a:xfrm>
            <a:off x="6486525" y="2362200"/>
            <a:ext cx="6286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Godhpur</a:t>
            </a:r>
          </a:p>
        </p:txBody>
      </p:sp>
      <p:sp>
        <p:nvSpPr>
          <p:cNvPr id="56338" name="Text Box 20"/>
          <p:cNvSpPr txBox="1">
            <a:spLocks noChangeArrowheads="1"/>
          </p:cNvSpPr>
          <p:nvPr/>
        </p:nvSpPr>
        <p:spPr bwMode="auto">
          <a:xfrm>
            <a:off x="6686550" y="2669381"/>
            <a:ext cx="6992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Than Lake</a:t>
            </a:r>
          </a:p>
        </p:txBody>
      </p:sp>
      <p:sp>
        <p:nvSpPr>
          <p:cNvPr id="56339" name="Text Box 21"/>
          <p:cNvSpPr txBox="1">
            <a:spLocks noChangeArrowheads="1"/>
          </p:cNvSpPr>
          <p:nvPr/>
        </p:nvSpPr>
        <p:spPr bwMode="auto">
          <a:xfrm>
            <a:off x="5829301" y="3812381"/>
            <a:ext cx="8130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Azizpur</a:t>
            </a:r>
          </a:p>
        </p:txBody>
      </p:sp>
      <p:sp>
        <p:nvSpPr>
          <p:cNvPr id="56340" name="Text Box 22"/>
          <p:cNvSpPr txBox="1">
            <a:spLocks noChangeArrowheads="1"/>
          </p:cNvSpPr>
          <p:nvPr/>
        </p:nvSpPr>
        <p:spPr bwMode="auto">
          <a:xfrm>
            <a:off x="5843588" y="3669506"/>
            <a:ext cx="9909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Raza Mahar</a:t>
            </a:r>
          </a:p>
        </p:txBody>
      </p:sp>
      <p:sp>
        <p:nvSpPr>
          <p:cNvPr id="56341" name="Text Box 23"/>
          <p:cNvSpPr txBox="1">
            <a:spLocks noChangeArrowheads="1"/>
          </p:cNvSpPr>
          <p:nvPr/>
        </p:nvSpPr>
        <p:spPr bwMode="auto">
          <a:xfrm>
            <a:off x="3257550" y="2551510"/>
            <a:ext cx="5790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Phulani</a:t>
            </a:r>
          </a:p>
        </p:txBody>
      </p:sp>
      <p:sp>
        <p:nvSpPr>
          <p:cNvPr id="56342" name="Text Box 24"/>
          <p:cNvSpPr txBox="1">
            <a:spLocks noChangeArrowheads="1"/>
          </p:cNvSpPr>
          <p:nvPr/>
        </p:nvSpPr>
        <p:spPr bwMode="auto">
          <a:xfrm>
            <a:off x="3257551" y="2883694"/>
            <a:ext cx="8194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Lataran</a:t>
            </a:r>
          </a:p>
        </p:txBody>
      </p:sp>
      <p:sp>
        <p:nvSpPr>
          <p:cNvPr id="56343" name="Text Box 25"/>
          <p:cNvSpPr txBox="1">
            <a:spLocks noChangeArrowheads="1"/>
          </p:cNvSpPr>
          <p:nvPr/>
        </p:nvSpPr>
        <p:spPr bwMode="auto">
          <a:xfrm>
            <a:off x="3371850" y="3055144"/>
            <a:ext cx="4347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Ural</a:t>
            </a:r>
          </a:p>
        </p:txBody>
      </p:sp>
      <p:sp>
        <p:nvSpPr>
          <p:cNvPr id="56344" name="Text Box 26"/>
          <p:cNvSpPr txBox="1">
            <a:spLocks noChangeArrowheads="1"/>
          </p:cNvSpPr>
          <p:nvPr/>
        </p:nvSpPr>
        <p:spPr bwMode="auto">
          <a:xfrm>
            <a:off x="3028951" y="3226594"/>
            <a:ext cx="8210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Junno Dhand</a:t>
            </a:r>
          </a:p>
        </p:txBody>
      </p:sp>
      <p:sp>
        <p:nvSpPr>
          <p:cNvPr id="56345" name="Text Box 27"/>
          <p:cNvSpPr txBox="1">
            <a:spLocks noChangeArrowheads="1"/>
          </p:cNvSpPr>
          <p:nvPr/>
        </p:nvSpPr>
        <p:spPr bwMode="auto">
          <a:xfrm>
            <a:off x="2914650" y="2997994"/>
            <a:ext cx="6190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Shahpur</a:t>
            </a:r>
          </a:p>
        </p:txBody>
      </p:sp>
      <p:sp>
        <p:nvSpPr>
          <p:cNvPr id="56346" name="Text Box 28"/>
          <p:cNvSpPr txBox="1">
            <a:spLocks noChangeArrowheads="1"/>
          </p:cNvSpPr>
          <p:nvPr/>
        </p:nvSpPr>
        <p:spPr bwMode="auto">
          <a:xfrm>
            <a:off x="3228975" y="2405062"/>
            <a:ext cx="6286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Godhpur</a:t>
            </a:r>
          </a:p>
        </p:txBody>
      </p:sp>
      <p:sp>
        <p:nvSpPr>
          <p:cNvPr id="56347" name="Text Box 29"/>
          <p:cNvSpPr txBox="1">
            <a:spLocks noChangeArrowheads="1"/>
          </p:cNvSpPr>
          <p:nvPr/>
        </p:nvSpPr>
        <p:spPr bwMode="auto">
          <a:xfrm>
            <a:off x="3429000" y="2712244"/>
            <a:ext cx="6992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Than Lake</a:t>
            </a:r>
          </a:p>
        </p:txBody>
      </p:sp>
      <p:sp>
        <p:nvSpPr>
          <p:cNvPr id="56348" name="Text Box 30"/>
          <p:cNvSpPr txBox="1">
            <a:spLocks noChangeArrowheads="1"/>
          </p:cNvSpPr>
          <p:nvPr/>
        </p:nvSpPr>
        <p:spPr bwMode="auto">
          <a:xfrm>
            <a:off x="2571751" y="3855244"/>
            <a:ext cx="8130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Azizpur</a:t>
            </a:r>
          </a:p>
        </p:txBody>
      </p:sp>
      <p:sp>
        <p:nvSpPr>
          <p:cNvPr id="56349" name="Text Box 31"/>
          <p:cNvSpPr txBox="1">
            <a:spLocks noChangeArrowheads="1"/>
          </p:cNvSpPr>
          <p:nvPr/>
        </p:nvSpPr>
        <p:spPr bwMode="auto">
          <a:xfrm>
            <a:off x="2586038" y="3712369"/>
            <a:ext cx="9909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Raza Mahar</a:t>
            </a:r>
          </a:p>
        </p:txBody>
      </p:sp>
      <p:sp>
        <p:nvSpPr>
          <p:cNvPr id="56350" name="Text Box 32"/>
          <p:cNvSpPr txBox="1">
            <a:spLocks noChangeArrowheads="1"/>
          </p:cNvSpPr>
          <p:nvPr/>
        </p:nvSpPr>
        <p:spPr bwMode="auto">
          <a:xfrm>
            <a:off x="5350669" y="1660922"/>
            <a:ext cx="7425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Muhro Mari</a:t>
            </a:r>
          </a:p>
        </p:txBody>
      </p:sp>
      <p:sp>
        <p:nvSpPr>
          <p:cNvPr id="56351" name="Text Box 33"/>
          <p:cNvSpPr txBox="1">
            <a:spLocks noChangeArrowheads="1"/>
          </p:cNvSpPr>
          <p:nvPr/>
        </p:nvSpPr>
        <p:spPr bwMode="auto">
          <a:xfrm>
            <a:off x="5200650" y="1782366"/>
            <a:ext cx="6094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Darapur</a:t>
            </a:r>
          </a:p>
        </p:txBody>
      </p:sp>
      <p:sp>
        <p:nvSpPr>
          <p:cNvPr id="56352" name="Text Box 34"/>
          <p:cNvSpPr txBox="1">
            <a:spLocks noChangeArrowheads="1"/>
          </p:cNvSpPr>
          <p:nvPr/>
        </p:nvSpPr>
        <p:spPr bwMode="auto">
          <a:xfrm>
            <a:off x="5229225" y="1926431"/>
            <a:ext cx="88838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Kot Shahgarch</a:t>
            </a:r>
          </a:p>
        </p:txBody>
      </p:sp>
      <p:sp>
        <p:nvSpPr>
          <p:cNvPr id="56353" name="Text Box 35"/>
          <p:cNvSpPr txBox="1">
            <a:spLocks noChangeArrowheads="1"/>
          </p:cNvSpPr>
          <p:nvPr/>
        </p:nvSpPr>
        <p:spPr bwMode="auto">
          <a:xfrm>
            <a:off x="2000251" y="1657350"/>
            <a:ext cx="7425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Muhro Mari</a:t>
            </a:r>
          </a:p>
        </p:txBody>
      </p:sp>
      <p:sp>
        <p:nvSpPr>
          <p:cNvPr id="56354" name="Text Box 36"/>
          <p:cNvSpPr txBox="1">
            <a:spLocks noChangeArrowheads="1"/>
          </p:cNvSpPr>
          <p:nvPr/>
        </p:nvSpPr>
        <p:spPr bwMode="auto">
          <a:xfrm>
            <a:off x="1935956" y="1781175"/>
            <a:ext cx="6094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Darapur</a:t>
            </a:r>
          </a:p>
        </p:txBody>
      </p:sp>
      <p:sp>
        <p:nvSpPr>
          <p:cNvPr id="56355" name="Text Box 37"/>
          <p:cNvSpPr txBox="1">
            <a:spLocks noChangeArrowheads="1"/>
          </p:cNvSpPr>
          <p:nvPr/>
        </p:nvSpPr>
        <p:spPr bwMode="auto">
          <a:xfrm>
            <a:off x="1945482" y="1925241"/>
            <a:ext cx="88838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Kot Shahgarch</a:t>
            </a:r>
          </a:p>
        </p:txBody>
      </p:sp>
      <p:sp>
        <p:nvSpPr>
          <p:cNvPr id="56356" name="Oval 38"/>
          <p:cNvSpPr>
            <a:spLocks noChangeArrowheads="1"/>
          </p:cNvSpPr>
          <p:nvPr/>
        </p:nvSpPr>
        <p:spPr bwMode="auto">
          <a:xfrm>
            <a:off x="2914650" y="2386013"/>
            <a:ext cx="1143000" cy="11430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56357" name="Oval 39"/>
          <p:cNvSpPr>
            <a:spLocks noChangeArrowheads="1"/>
          </p:cNvSpPr>
          <p:nvPr/>
        </p:nvSpPr>
        <p:spPr bwMode="auto">
          <a:xfrm>
            <a:off x="2571750" y="3471863"/>
            <a:ext cx="800100" cy="8001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1565736" name="Rectangle 40"/>
          <p:cNvSpPr>
            <a:spLocks noGrp="1" noChangeArrowheads="1"/>
          </p:cNvSpPr>
          <p:nvPr>
            <p:ph type="title" idx="4294967295"/>
          </p:nvPr>
        </p:nvSpPr>
        <p:spPr>
          <a:xfrm>
            <a:off x="1945482" y="158318"/>
            <a:ext cx="6858000" cy="571500"/>
          </a:xfrm>
        </p:spPr>
        <p:txBody>
          <a:bodyPr/>
          <a:lstStyle/>
          <a:p>
            <a:pPr eaLnBrk="1" hangingPunct="1">
              <a:defRPr/>
            </a:pPr>
            <a:r>
              <a:rPr lang="en-US" sz="2475" dirty="0">
                <a:solidFill>
                  <a:srgbClr val="3818C6"/>
                </a:solidFill>
                <a:latin typeface="Verdana" pitchFamily="34" charset="0"/>
              </a:rPr>
              <a:t>Flood Damage to Standing Crops</a:t>
            </a:r>
          </a:p>
        </p:txBody>
      </p:sp>
      <p:pic>
        <p:nvPicPr>
          <p:cNvPr id="56361" name="Picture 40" descr="CersgisLogo.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26960" y="4742629"/>
            <a:ext cx="717040" cy="37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569306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ChangeArrowheads="1"/>
          </p:cNvSpPr>
          <p:nvPr/>
        </p:nvSpPr>
        <p:spPr bwMode="auto">
          <a:xfrm>
            <a:off x="1143000" y="114300"/>
            <a:ext cx="6858000" cy="47004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a:solidFill>
                  <a:srgbClr val="3818C6"/>
                </a:solidFill>
                <a:cs typeface="+mn-cs"/>
              </a:rPr>
              <a:t>Forestry</a:t>
            </a:r>
          </a:p>
        </p:txBody>
      </p:sp>
      <p:sp>
        <p:nvSpPr>
          <p:cNvPr id="57347" name="Rectangle 3"/>
          <p:cNvSpPr>
            <a:spLocks noChangeArrowheads="1"/>
          </p:cNvSpPr>
          <p:nvPr/>
        </p:nvSpPr>
        <p:spPr bwMode="auto">
          <a:xfrm>
            <a:off x="1265039" y="891332"/>
            <a:ext cx="28575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dirty="0">
                <a:cs typeface="Times New Roman" panose="02020603050405020304" pitchFamily="18" charset="0"/>
              </a:rPr>
              <a:t>Satellite image based forest resource mapping and </a:t>
            </a:r>
            <a:r>
              <a:rPr lang="en-US" sz="1200" dirty="0" err="1">
                <a:cs typeface="Times New Roman" panose="02020603050405020304" pitchFamily="18" charset="0"/>
              </a:rPr>
              <a:t>updation</a:t>
            </a:r>
            <a:endParaRPr lang="en-US" sz="1200" dirty="0">
              <a:cs typeface="Times New Roman" panose="02020603050405020304" pitchFamily="18" charset="0"/>
            </a:endParaRPr>
          </a:p>
          <a:p>
            <a:pPr>
              <a:lnSpc>
                <a:spcPct val="150000"/>
              </a:lnSpc>
              <a:buFontTx/>
              <a:buChar char="•"/>
            </a:pPr>
            <a:r>
              <a:rPr lang="en-US" sz="1200" dirty="0">
                <a:cs typeface="Times New Roman" panose="02020603050405020304" pitchFamily="18" charset="0"/>
              </a:rPr>
              <a:t>Forest change detection</a:t>
            </a:r>
          </a:p>
          <a:p>
            <a:pPr>
              <a:lnSpc>
                <a:spcPct val="150000"/>
              </a:lnSpc>
              <a:buFontTx/>
              <a:buChar char="•"/>
            </a:pPr>
            <a:r>
              <a:rPr lang="en-US" sz="1200" dirty="0">
                <a:cs typeface="Times New Roman" panose="02020603050405020304" pitchFamily="18" charset="0"/>
              </a:rPr>
              <a:t>Forest resource inventory</a:t>
            </a:r>
          </a:p>
          <a:p>
            <a:pPr>
              <a:lnSpc>
                <a:spcPct val="150000"/>
              </a:lnSpc>
              <a:buFontTx/>
              <a:buChar char="•"/>
            </a:pPr>
            <a:r>
              <a:rPr lang="en-US" sz="1200" dirty="0">
                <a:cs typeface="Times New Roman" panose="02020603050405020304" pitchFamily="18" charset="0"/>
              </a:rPr>
              <a:t>GIS database development</a:t>
            </a:r>
          </a:p>
        </p:txBody>
      </p:sp>
      <p:sp>
        <p:nvSpPr>
          <p:cNvPr id="57348" name="Rectangle 12"/>
          <p:cNvSpPr>
            <a:spLocks noChangeArrowheads="1"/>
          </p:cNvSpPr>
          <p:nvPr/>
        </p:nvSpPr>
        <p:spPr bwMode="auto">
          <a:xfrm>
            <a:off x="1257301" y="74295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3818C6"/>
                </a:solidFill>
                <a:cs typeface="Times New Roman" panose="02020603050405020304" pitchFamily="18" charset="0"/>
              </a:rPr>
              <a:t>Scope</a:t>
            </a:r>
          </a:p>
        </p:txBody>
      </p:sp>
      <p:sp>
        <p:nvSpPr>
          <p:cNvPr id="57349" name="Rectangle 16"/>
          <p:cNvSpPr>
            <a:spLocks noChangeArrowheads="1"/>
          </p:cNvSpPr>
          <p:nvPr/>
        </p:nvSpPr>
        <p:spPr bwMode="auto">
          <a:xfrm>
            <a:off x="1257300" y="2683669"/>
            <a:ext cx="3429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dirty="0">
                <a:cs typeface="Times New Roman" panose="02020603050405020304" pitchFamily="18" charset="0"/>
              </a:rPr>
              <a:t>Availability of baseline         information</a:t>
            </a:r>
          </a:p>
          <a:p>
            <a:pPr>
              <a:lnSpc>
                <a:spcPct val="150000"/>
              </a:lnSpc>
              <a:buFontTx/>
              <a:buChar char="•"/>
            </a:pPr>
            <a:r>
              <a:rPr lang="en-US" sz="1200" dirty="0">
                <a:cs typeface="Times New Roman" panose="02020603050405020304" pitchFamily="18" charset="0"/>
              </a:rPr>
              <a:t>Planning for </a:t>
            </a:r>
            <a:r>
              <a:rPr lang="en-US" sz="1200" dirty="0" err="1">
                <a:cs typeface="Times New Roman" panose="02020603050405020304" pitchFamily="18" charset="0"/>
              </a:rPr>
              <a:t>aforestation</a:t>
            </a:r>
            <a:r>
              <a:rPr lang="en-US" sz="1200" dirty="0">
                <a:cs typeface="Times New Roman" panose="02020603050405020304" pitchFamily="18" charset="0"/>
              </a:rPr>
              <a:t>        strategies </a:t>
            </a:r>
          </a:p>
          <a:p>
            <a:pPr>
              <a:lnSpc>
                <a:spcPct val="150000"/>
              </a:lnSpc>
              <a:buFontTx/>
              <a:buChar char="•"/>
            </a:pPr>
            <a:r>
              <a:rPr lang="en-US" sz="1200" dirty="0">
                <a:cs typeface="Times New Roman" panose="02020603050405020304" pitchFamily="18" charset="0"/>
              </a:rPr>
              <a:t>Futuristic resource planning</a:t>
            </a:r>
          </a:p>
          <a:p>
            <a:pPr>
              <a:lnSpc>
                <a:spcPct val="150000"/>
              </a:lnSpc>
              <a:buFontTx/>
              <a:buChar char="•"/>
            </a:pPr>
            <a:r>
              <a:rPr lang="en-US" sz="1200" dirty="0">
                <a:cs typeface="Times New Roman" panose="02020603050405020304" pitchFamily="18" charset="0"/>
              </a:rPr>
              <a:t>Sustainability of environment </a:t>
            </a:r>
          </a:p>
          <a:p>
            <a:pPr>
              <a:lnSpc>
                <a:spcPct val="150000"/>
              </a:lnSpc>
              <a:buFontTx/>
              <a:buChar char="•"/>
            </a:pPr>
            <a:r>
              <a:rPr lang="en-US" sz="1200" dirty="0">
                <a:cs typeface="Times New Roman" panose="02020603050405020304" pitchFamily="18" charset="0"/>
              </a:rPr>
              <a:t>Wild life  conservation &amp; development for recreation purpose</a:t>
            </a:r>
          </a:p>
        </p:txBody>
      </p:sp>
      <p:sp>
        <p:nvSpPr>
          <p:cNvPr id="57350" name="Rectangle 17"/>
          <p:cNvSpPr>
            <a:spLocks noChangeArrowheads="1"/>
          </p:cNvSpPr>
          <p:nvPr/>
        </p:nvSpPr>
        <p:spPr bwMode="auto">
          <a:xfrm>
            <a:off x="1314451" y="251460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dirty="0">
                <a:solidFill>
                  <a:srgbClr val="3818C6"/>
                </a:solidFill>
                <a:cs typeface="Times New Roman" panose="02020603050405020304" pitchFamily="18" charset="0"/>
              </a:rPr>
              <a:t>Benefits</a:t>
            </a:r>
          </a:p>
        </p:txBody>
      </p:sp>
      <p:pic>
        <p:nvPicPr>
          <p:cNvPr id="57351"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0" y="857250"/>
            <a:ext cx="2514600" cy="178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Rectangle 1028"/>
          <p:cNvSpPr>
            <a:spLocks noChangeArrowheads="1"/>
          </p:cNvSpPr>
          <p:nvPr/>
        </p:nvSpPr>
        <p:spPr bwMode="auto">
          <a:xfrm>
            <a:off x="5673328" y="2628900"/>
            <a:ext cx="22813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900" b="1"/>
              <a:t>Sarhad Reserve Forest (Ghotki) </a:t>
            </a:r>
          </a:p>
        </p:txBody>
      </p:sp>
      <p:pic>
        <p:nvPicPr>
          <p:cNvPr id="57353" name="Picture 20"/>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469" t="5208" r="40625" b="7292"/>
          <a:stretch>
            <a:fillRect/>
          </a:stretch>
        </p:blipFill>
        <p:spPr bwMode="auto">
          <a:xfrm>
            <a:off x="6400801" y="2971800"/>
            <a:ext cx="1489472"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54" name="Group 21"/>
          <p:cNvGrpSpPr>
            <a:grpSpLocks/>
          </p:cNvGrpSpPr>
          <p:nvPr/>
        </p:nvGrpSpPr>
        <p:grpSpPr bwMode="auto">
          <a:xfrm>
            <a:off x="4629150" y="2971800"/>
            <a:ext cx="1635919" cy="2114550"/>
            <a:chOff x="160" y="80"/>
            <a:chExt cx="2408" cy="2792"/>
          </a:xfrm>
        </p:grpSpPr>
        <p:pic>
          <p:nvPicPr>
            <p:cNvPr id="57358" name="Picture 22"/>
            <p:cNvPicPr>
              <a:picLocks noChangeAspect="1" noChangeArrowheads="1"/>
            </p:cNvPicPr>
            <p:nvPr/>
          </p:nvPicPr>
          <p:blipFill>
            <a:blip r:embed="rId4">
              <a:extLst>
                <a:ext uri="{28A0092B-C50C-407E-A947-70E740481C1C}">
                  <a14:useLocalDpi xmlns:a14="http://schemas.microsoft.com/office/drawing/2010/main" val="0"/>
                </a:ext>
              </a:extLst>
            </a:blip>
            <a:srcRect l="7031" t="7292" r="53906" b="32292"/>
            <a:stretch>
              <a:fillRect/>
            </a:stretch>
          </p:blipFill>
          <p:spPr bwMode="auto">
            <a:xfrm>
              <a:off x="168" y="88"/>
              <a:ext cx="2400"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Rectangle 23"/>
            <p:cNvSpPr>
              <a:spLocks noChangeArrowheads="1"/>
            </p:cNvSpPr>
            <p:nvPr/>
          </p:nvSpPr>
          <p:spPr bwMode="auto">
            <a:xfrm>
              <a:off x="160" y="80"/>
              <a:ext cx="2400" cy="2784"/>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endParaRPr lang="en-US" sz="1050" b="1">
                <a:solidFill>
                  <a:srgbClr val="FFCC00"/>
                </a:solidFill>
                <a:latin typeface="Arial" panose="020B0604020202020204" pitchFamily="34" charset="0"/>
              </a:endParaRPr>
            </a:p>
          </p:txBody>
        </p:sp>
      </p:grpSp>
      <p:sp>
        <p:nvSpPr>
          <p:cNvPr id="57355" name="Text Box 25"/>
          <p:cNvSpPr txBox="1">
            <a:spLocks noChangeArrowheads="1"/>
          </p:cNvSpPr>
          <p:nvPr/>
        </p:nvSpPr>
        <p:spPr bwMode="auto">
          <a:xfrm>
            <a:off x="6209948" y="4762500"/>
            <a:ext cx="737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r>
              <a:rPr lang="en-US" sz="900"/>
              <a:t>Nausharo</a:t>
            </a:r>
          </a:p>
          <a:p>
            <a:pPr algn="ctr"/>
            <a:r>
              <a:rPr lang="en-US" sz="900"/>
              <a:t>Firoz</a:t>
            </a:r>
          </a:p>
        </p:txBody>
      </p:sp>
      <p:pic>
        <p:nvPicPr>
          <p:cNvPr id="57357" name="Picture 14" descr="CersgisLogo.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78301" y="4743974"/>
            <a:ext cx="765699" cy="399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688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ChangeArrowheads="1"/>
          </p:cNvSpPr>
          <p:nvPr/>
        </p:nvSpPr>
        <p:spPr bwMode="auto">
          <a:xfrm>
            <a:off x="1143000" y="0"/>
            <a:ext cx="6858000" cy="47004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a:solidFill>
                  <a:srgbClr val="3818C6"/>
                </a:solidFill>
                <a:cs typeface="+mn-cs"/>
              </a:rPr>
              <a:t>Coast Resource Mapping</a:t>
            </a:r>
            <a:endParaRPr lang="en-US" sz="1050" dirty="0">
              <a:solidFill>
                <a:srgbClr val="3818C6"/>
              </a:solidFill>
              <a:cs typeface="+mn-cs"/>
            </a:endParaRPr>
          </a:p>
        </p:txBody>
      </p:sp>
      <p:pic>
        <p:nvPicPr>
          <p:cNvPr id="58371" name="Picture 4"/>
          <p:cNvPicPr>
            <a:picLocks noChangeAspect="1" noChangeArrowheads="1"/>
          </p:cNvPicPr>
          <p:nvPr/>
        </p:nvPicPr>
        <p:blipFill>
          <a:blip r:embed="rId2">
            <a:extLst>
              <a:ext uri="{28A0092B-C50C-407E-A947-70E740481C1C}">
                <a14:useLocalDpi xmlns:a14="http://schemas.microsoft.com/office/drawing/2010/main" val="0"/>
              </a:ext>
            </a:extLst>
          </a:blip>
          <a:srcRect l="4167" t="14815" r="16667" b="13742"/>
          <a:stretch>
            <a:fillRect/>
          </a:stretch>
        </p:blipFill>
        <p:spPr bwMode="auto">
          <a:xfrm>
            <a:off x="5951935" y="2906316"/>
            <a:ext cx="2001440" cy="143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Text Box 5"/>
          <p:cNvSpPr txBox="1">
            <a:spLocks noChangeArrowheads="1"/>
          </p:cNvSpPr>
          <p:nvPr/>
        </p:nvSpPr>
        <p:spPr bwMode="auto">
          <a:xfrm>
            <a:off x="4474896" y="4457701"/>
            <a:ext cx="925253"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r>
              <a:rPr lang="en-US" sz="825" b="1">
                <a:latin typeface="Arial" panose="020B0604020202020204" pitchFamily="34" charset="0"/>
              </a:rPr>
              <a:t>Satellite image</a:t>
            </a:r>
          </a:p>
        </p:txBody>
      </p:sp>
      <p:sp>
        <p:nvSpPr>
          <p:cNvPr id="58373" name="Text Box 6"/>
          <p:cNvSpPr txBox="1">
            <a:spLocks noChangeArrowheads="1"/>
          </p:cNvSpPr>
          <p:nvPr/>
        </p:nvSpPr>
        <p:spPr bwMode="auto">
          <a:xfrm>
            <a:off x="6322219" y="4457701"/>
            <a:ext cx="1314784"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825" b="1">
                <a:latin typeface="Arial" panose="020B0604020202020204" pitchFamily="34" charset="0"/>
              </a:rPr>
              <a:t>Mangroves forest map</a:t>
            </a:r>
          </a:p>
        </p:txBody>
      </p:sp>
      <p:grpSp>
        <p:nvGrpSpPr>
          <p:cNvPr id="58374" name="Group 7"/>
          <p:cNvGrpSpPr>
            <a:grpSpLocks/>
          </p:cNvGrpSpPr>
          <p:nvPr/>
        </p:nvGrpSpPr>
        <p:grpSpPr bwMode="auto">
          <a:xfrm>
            <a:off x="4000500" y="2906316"/>
            <a:ext cx="1895475" cy="1428750"/>
            <a:chOff x="96" y="1090"/>
            <a:chExt cx="2592" cy="1991"/>
          </a:xfrm>
        </p:grpSpPr>
        <p:pic>
          <p:nvPicPr>
            <p:cNvPr id="58382" name="Picture 8"/>
            <p:cNvPicPr>
              <a:picLocks noChangeAspect="1" noChangeArrowheads="1"/>
            </p:cNvPicPr>
            <p:nvPr/>
          </p:nvPicPr>
          <p:blipFill>
            <a:blip r:embed="rId3">
              <a:extLst>
                <a:ext uri="{28A0092B-C50C-407E-A947-70E740481C1C}">
                  <a14:useLocalDpi xmlns:a14="http://schemas.microsoft.com/office/drawing/2010/main" val="0"/>
                </a:ext>
              </a:extLst>
            </a:blip>
            <a:srcRect l="8333" t="11111" r="24306" b="18593"/>
            <a:stretch>
              <a:fillRect/>
            </a:stretch>
          </p:blipFill>
          <p:spPr bwMode="auto">
            <a:xfrm>
              <a:off x="96" y="1090"/>
              <a:ext cx="2592" cy="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3" name="Picture 9" descr="Photo-10"/>
            <p:cNvPicPr>
              <a:picLocks noChangeAspect="1"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bwMode="auto">
            <a:xfrm>
              <a:off x="1401" y="1122"/>
              <a:ext cx="1200" cy="7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58375" name="Rectangle 10"/>
          <p:cNvSpPr>
            <a:spLocks noChangeArrowheads="1"/>
          </p:cNvSpPr>
          <p:nvPr/>
        </p:nvSpPr>
        <p:spPr bwMode="auto">
          <a:xfrm>
            <a:off x="1314450" y="807244"/>
            <a:ext cx="2667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Mangrove forest  monitoring</a:t>
            </a:r>
          </a:p>
          <a:p>
            <a:pPr>
              <a:lnSpc>
                <a:spcPct val="150000"/>
              </a:lnSpc>
              <a:buFontTx/>
              <a:buChar char="•"/>
            </a:pPr>
            <a:r>
              <a:rPr lang="en-US" sz="1200">
                <a:cs typeface="Times New Roman" panose="02020603050405020304" pitchFamily="18" charset="0"/>
              </a:rPr>
              <a:t>Change detection</a:t>
            </a:r>
          </a:p>
          <a:p>
            <a:pPr>
              <a:lnSpc>
                <a:spcPct val="150000"/>
              </a:lnSpc>
              <a:buFontTx/>
              <a:buChar char="•"/>
            </a:pPr>
            <a:r>
              <a:rPr lang="en-US" sz="1200">
                <a:cs typeface="Times New Roman" panose="02020603050405020304" pitchFamily="18" charset="0"/>
              </a:rPr>
              <a:t>Hazard impacts</a:t>
            </a:r>
          </a:p>
          <a:p>
            <a:pPr>
              <a:lnSpc>
                <a:spcPct val="150000"/>
              </a:lnSpc>
              <a:buFontTx/>
              <a:buChar char="•"/>
            </a:pPr>
            <a:r>
              <a:rPr lang="en-US" sz="1200">
                <a:cs typeface="Times New Roman" panose="02020603050405020304" pitchFamily="18" charset="0"/>
              </a:rPr>
              <a:t>Aqua-culture zones</a:t>
            </a:r>
          </a:p>
        </p:txBody>
      </p:sp>
      <p:sp>
        <p:nvSpPr>
          <p:cNvPr id="58376" name="Rectangle 11"/>
          <p:cNvSpPr>
            <a:spLocks noChangeArrowheads="1"/>
          </p:cNvSpPr>
          <p:nvPr/>
        </p:nvSpPr>
        <p:spPr bwMode="auto">
          <a:xfrm>
            <a:off x="1428751" y="62865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Scope</a:t>
            </a:r>
          </a:p>
        </p:txBody>
      </p:sp>
      <p:pic>
        <p:nvPicPr>
          <p:cNvPr id="58377" name="Picture 43" descr="image005"/>
          <p:cNvPicPr>
            <a:picLocks noChangeAspect="1" noChangeArrowheads="1"/>
          </p:cNvPicPr>
          <p:nvPr/>
        </p:nvPicPr>
        <p:blipFill>
          <a:blip r:embed="rId5">
            <a:lum bright="18000" contrast="12000"/>
            <a:extLst>
              <a:ext uri="{28A0092B-C50C-407E-A947-70E740481C1C}">
                <a14:useLocalDpi xmlns:a14="http://schemas.microsoft.com/office/drawing/2010/main" val="0"/>
              </a:ext>
            </a:extLst>
          </a:blip>
          <a:srcRect l="4813" t="10709" r="1042" b="15083"/>
          <a:stretch>
            <a:fillRect/>
          </a:stretch>
        </p:blipFill>
        <p:spPr bwMode="auto">
          <a:xfrm>
            <a:off x="4000501" y="857251"/>
            <a:ext cx="3907631" cy="16787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8378" name="Text Box 44"/>
          <p:cNvSpPr txBox="1">
            <a:spLocks noChangeArrowheads="1"/>
          </p:cNvSpPr>
          <p:nvPr/>
        </p:nvSpPr>
        <p:spPr bwMode="auto">
          <a:xfrm>
            <a:off x="1314450" y="2170510"/>
            <a:ext cx="11430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Benefits</a:t>
            </a:r>
          </a:p>
        </p:txBody>
      </p:sp>
      <p:sp>
        <p:nvSpPr>
          <p:cNvPr id="58379" name="Text Box 45"/>
          <p:cNvSpPr txBox="1">
            <a:spLocks noChangeArrowheads="1"/>
          </p:cNvSpPr>
          <p:nvPr/>
        </p:nvSpPr>
        <p:spPr bwMode="auto">
          <a:xfrm>
            <a:off x="1257300" y="2359819"/>
            <a:ext cx="276820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228600" indent="-228600"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t>Availability of updated information on mangroves forest</a:t>
            </a:r>
            <a:endParaRPr lang="en-US" sz="750"/>
          </a:p>
          <a:p>
            <a:pPr>
              <a:lnSpc>
                <a:spcPct val="150000"/>
              </a:lnSpc>
              <a:buFontTx/>
              <a:buChar char="•"/>
            </a:pPr>
            <a:r>
              <a:rPr lang="en-US" sz="1200"/>
              <a:t>Planning strategies for aforestation and deforestation trend</a:t>
            </a:r>
            <a:endParaRPr lang="en-US" sz="750"/>
          </a:p>
          <a:p>
            <a:pPr>
              <a:lnSpc>
                <a:spcPct val="150000"/>
              </a:lnSpc>
              <a:buFontTx/>
              <a:buChar char="•"/>
            </a:pPr>
            <a:r>
              <a:rPr lang="en-US" sz="1200"/>
              <a:t>Timely Intervention in specific areas as and when needed</a:t>
            </a:r>
          </a:p>
        </p:txBody>
      </p:sp>
      <p:pic>
        <p:nvPicPr>
          <p:cNvPr id="58381" name="Picture 14" descr="CersgisLogo.bmp"/>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43700" y="4487466"/>
            <a:ext cx="1257300" cy="65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4934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ChangeArrowheads="1"/>
          </p:cNvSpPr>
          <p:nvPr/>
        </p:nvSpPr>
        <p:spPr bwMode="auto">
          <a:xfrm>
            <a:off x="1714500" y="111919"/>
            <a:ext cx="5715000" cy="47004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err="1">
                <a:solidFill>
                  <a:srgbClr val="3818C6"/>
                </a:solidFill>
                <a:cs typeface="+mn-cs"/>
              </a:rPr>
              <a:t>Landuse</a:t>
            </a:r>
            <a:r>
              <a:rPr lang="en-US" sz="2475" b="1" dirty="0">
                <a:solidFill>
                  <a:srgbClr val="3818C6"/>
                </a:solidFill>
                <a:cs typeface="+mn-cs"/>
              </a:rPr>
              <a:t> / </a:t>
            </a:r>
            <a:r>
              <a:rPr lang="en-US" sz="2475" b="1" dirty="0" err="1">
                <a:solidFill>
                  <a:srgbClr val="3818C6"/>
                </a:solidFill>
                <a:cs typeface="+mn-cs"/>
              </a:rPr>
              <a:t>Landcover</a:t>
            </a:r>
            <a:r>
              <a:rPr lang="en-US" sz="2475" b="1" dirty="0">
                <a:solidFill>
                  <a:srgbClr val="3818C6"/>
                </a:solidFill>
                <a:cs typeface="+mn-cs"/>
              </a:rPr>
              <a:t> Mapping</a:t>
            </a:r>
          </a:p>
        </p:txBody>
      </p:sp>
      <p:sp>
        <p:nvSpPr>
          <p:cNvPr id="59395" name="Rectangle 3"/>
          <p:cNvSpPr>
            <a:spLocks noChangeArrowheads="1"/>
          </p:cNvSpPr>
          <p:nvPr/>
        </p:nvSpPr>
        <p:spPr bwMode="auto">
          <a:xfrm>
            <a:off x="1371600" y="1037035"/>
            <a:ext cx="28575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Monitoring dynamic changes</a:t>
            </a:r>
          </a:p>
          <a:p>
            <a:pPr>
              <a:lnSpc>
                <a:spcPct val="150000"/>
              </a:lnSpc>
              <a:buFontTx/>
              <a:buChar char="•"/>
            </a:pPr>
            <a:r>
              <a:rPr lang="en-US" sz="1200">
                <a:cs typeface="Times New Roman" panose="02020603050405020304" pitchFamily="18" charset="0"/>
              </a:rPr>
              <a:t>Urban/Rural infrastructure </a:t>
            </a:r>
          </a:p>
          <a:p>
            <a:pPr>
              <a:lnSpc>
                <a:spcPct val="150000"/>
              </a:lnSpc>
              <a:buFontTx/>
              <a:buChar char="•"/>
            </a:pPr>
            <a:r>
              <a:rPr lang="en-US" sz="1200">
                <a:cs typeface="Times New Roman" panose="02020603050405020304" pitchFamily="18" charset="0"/>
              </a:rPr>
              <a:t>Waterlogging &amp; salinity</a:t>
            </a:r>
          </a:p>
        </p:txBody>
      </p:sp>
      <p:sp>
        <p:nvSpPr>
          <p:cNvPr id="59396" name="Rectangle 4"/>
          <p:cNvSpPr>
            <a:spLocks noChangeArrowheads="1"/>
          </p:cNvSpPr>
          <p:nvPr/>
        </p:nvSpPr>
        <p:spPr bwMode="auto">
          <a:xfrm>
            <a:off x="1371601" y="865585"/>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dirty="0">
                <a:solidFill>
                  <a:srgbClr val="3818C6"/>
                </a:solidFill>
                <a:cs typeface="Times New Roman" panose="02020603050405020304" pitchFamily="18" charset="0"/>
              </a:rPr>
              <a:t>Scope</a:t>
            </a:r>
          </a:p>
        </p:txBody>
      </p:sp>
      <p:pic>
        <p:nvPicPr>
          <p:cNvPr id="59397" name="Picture 5" descr="karachi"/>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4314825" y="1246585"/>
            <a:ext cx="3657600" cy="246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Rectangle 8"/>
          <p:cNvSpPr>
            <a:spLocks noChangeArrowheads="1"/>
          </p:cNvSpPr>
          <p:nvPr/>
        </p:nvSpPr>
        <p:spPr bwMode="auto">
          <a:xfrm>
            <a:off x="1257300" y="2349103"/>
            <a:ext cx="34290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Assessment of spatial distribution      of land resources </a:t>
            </a:r>
          </a:p>
          <a:p>
            <a:pPr>
              <a:lnSpc>
                <a:spcPct val="150000"/>
              </a:lnSpc>
              <a:buFontTx/>
              <a:buChar char="•"/>
            </a:pPr>
            <a:r>
              <a:rPr lang="en-US" sz="1200">
                <a:cs typeface="Times New Roman" panose="02020603050405020304" pitchFamily="18" charset="0"/>
              </a:rPr>
              <a:t>Infrastructure monitoring </a:t>
            </a:r>
          </a:p>
          <a:p>
            <a:pPr>
              <a:lnSpc>
                <a:spcPct val="150000"/>
              </a:lnSpc>
              <a:buFontTx/>
              <a:buChar char="•"/>
            </a:pPr>
            <a:r>
              <a:rPr lang="en-US" sz="1200">
                <a:cs typeface="Times New Roman" panose="02020603050405020304" pitchFamily="18" charset="0"/>
              </a:rPr>
              <a:t>Availability of usable land </a:t>
            </a:r>
          </a:p>
          <a:p>
            <a:pPr>
              <a:lnSpc>
                <a:spcPct val="150000"/>
              </a:lnSpc>
              <a:buFontTx/>
              <a:buChar char="•"/>
            </a:pPr>
            <a:r>
              <a:rPr lang="en-US" sz="1200">
                <a:cs typeface="Times New Roman" panose="02020603050405020304" pitchFamily="18" charset="0"/>
              </a:rPr>
              <a:t>Future planning for better land management for socio-economic development </a:t>
            </a:r>
          </a:p>
        </p:txBody>
      </p:sp>
      <p:sp>
        <p:nvSpPr>
          <p:cNvPr id="59399" name="Rectangle 9"/>
          <p:cNvSpPr>
            <a:spLocks noChangeArrowheads="1"/>
          </p:cNvSpPr>
          <p:nvPr/>
        </p:nvSpPr>
        <p:spPr bwMode="auto">
          <a:xfrm>
            <a:off x="1314451" y="2180035"/>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dirty="0">
                <a:solidFill>
                  <a:srgbClr val="3818C6"/>
                </a:solidFill>
                <a:cs typeface="Times New Roman" panose="02020603050405020304" pitchFamily="18" charset="0"/>
              </a:rPr>
              <a:t>Benefits</a:t>
            </a:r>
          </a:p>
        </p:txBody>
      </p:sp>
      <p:pic>
        <p:nvPicPr>
          <p:cNvPr id="59401" name="Picture 8" descr="CersgisLogo.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3700" y="4487466"/>
            <a:ext cx="1257300" cy="65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3579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ctionpr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025" y="1143000"/>
            <a:ext cx="1824038" cy="141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n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557" y="2800350"/>
            <a:ext cx="1778794" cy="177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descr="ey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807" y="1021557"/>
            <a:ext cx="2636044" cy="189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descr="ear3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950" y="3003948"/>
            <a:ext cx="2628900" cy="151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1485900" y="285750"/>
            <a:ext cx="6172200" cy="571500"/>
          </a:xfrm>
          <a:prstGeom prst="rect">
            <a:avLst/>
          </a:prstGeom>
        </p:spPr>
        <p:txBody>
          <a:bodyPr/>
          <a:lstStyle/>
          <a:p>
            <a:pPr algn="ctr">
              <a:defRPr/>
            </a:pPr>
            <a:r>
              <a:rPr lang="en-US" sz="2700" dirty="0">
                <a:solidFill>
                  <a:srgbClr val="3818C6"/>
                </a:solidFill>
                <a:effectLst>
                  <a:outerShdw blurRad="38100" dist="38100" dir="2700000" algn="tl">
                    <a:srgbClr val="000000"/>
                  </a:outerShdw>
                </a:effectLst>
                <a:latin typeface="+mj-lt"/>
                <a:ea typeface="+mj-ea"/>
                <a:cs typeface="+mj-cs"/>
              </a:rPr>
              <a:t>Some Remote Sensors</a:t>
            </a:r>
          </a:p>
        </p:txBody>
      </p:sp>
      <p:pic>
        <p:nvPicPr>
          <p:cNvPr id="19464" name="Picture 8" descr="CersgisLogo.bmp"/>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69122" y="4665226"/>
            <a:ext cx="916619" cy="47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5025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257300" y="171450"/>
            <a:ext cx="4857750" cy="1028700"/>
          </a:xfrm>
        </p:spPr>
        <p:txBody>
          <a:bodyPr/>
          <a:lstStyle/>
          <a:p>
            <a:pPr eaLnBrk="1" hangingPunct="1">
              <a:defRPr/>
            </a:pPr>
            <a:r>
              <a:rPr lang="en-US" dirty="0" smtClean="0">
                <a:solidFill>
                  <a:srgbClr val="3818C6"/>
                </a:solidFill>
              </a:rPr>
              <a:t>History of Remote Sensing</a:t>
            </a:r>
            <a:endParaRPr lang="en-US" dirty="0">
              <a:solidFill>
                <a:srgbClr val="3818C6"/>
              </a:solidFill>
            </a:endParaRPr>
          </a:p>
        </p:txBody>
      </p:sp>
      <p:sp>
        <p:nvSpPr>
          <p:cNvPr id="135171" name="Rectangle 3"/>
          <p:cNvSpPr>
            <a:spLocks noGrp="1" noChangeArrowheads="1"/>
          </p:cNvSpPr>
          <p:nvPr>
            <p:ph type="body" sz="half" idx="1"/>
          </p:nvPr>
        </p:nvSpPr>
        <p:spPr/>
        <p:txBody>
          <a:bodyPr/>
          <a:lstStyle/>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Balloon photography (1858)</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Pigeon cameras (1903)</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Kite photography (1890)</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Aircraft (WWI and WWII)</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Space (1947)</a:t>
            </a:r>
          </a:p>
          <a:p>
            <a:pPr eaLnBrk="1" hangingPunct="1">
              <a:lnSpc>
                <a:spcPct val="90000"/>
              </a:lnSpc>
              <a:defRPr/>
            </a:pPr>
            <a:endParaRPr lang="en-US" dirty="0">
              <a:solidFill>
                <a:srgbClr val="3818C6"/>
              </a:solidFill>
              <a:latin typeface="Calibri" panose="020F0502020204030204" pitchFamily="34" charset="0"/>
              <a:cs typeface="Calibri" panose="020F0502020204030204" pitchFamily="34" charset="0"/>
            </a:endParaRPr>
          </a:p>
        </p:txBody>
      </p:sp>
      <p:pic>
        <p:nvPicPr>
          <p:cNvPr id="20485" name="Picture 4" descr="paris"/>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6400801" y="228600"/>
            <a:ext cx="125134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descr="pigeon1"/>
          <p:cNvPicPr>
            <a:picLocks noChangeAspect="1" noChangeArrowheads="1"/>
          </p:cNvPicPr>
          <p:nvPr/>
        </p:nvPicPr>
        <p:blipFill>
          <a:blip r:embed="rId4">
            <a:lum bright="18000" contrast="30000"/>
            <a:extLst>
              <a:ext uri="{28A0092B-C50C-407E-A947-70E740481C1C}">
                <a14:useLocalDpi xmlns:a14="http://schemas.microsoft.com/office/drawing/2010/main" val="0"/>
              </a:ext>
            </a:extLst>
          </a:blip>
          <a:srcRect/>
          <a:stretch>
            <a:fillRect/>
          </a:stretch>
        </p:blipFill>
        <p:spPr bwMode="auto">
          <a:xfrm>
            <a:off x="5486400" y="2343150"/>
            <a:ext cx="1771650" cy="119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descr="pigeon2"/>
          <p:cNvPicPr>
            <a:picLocks noChangeAspect="1" noChangeArrowheads="1"/>
          </p:cNvPicPr>
          <p:nvPr/>
        </p:nvPicPr>
        <p:blipFill>
          <a:blip r:embed="rId5">
            <a:lum bright="12000" contrast="36000"/>
            <a:extLst>
              <a:ext uri="{28A0092B-C50C-407E-A947-70E740481C1C}">
                <a14:useLocalDpi xmlns:a14="http://schemas.microsoft.com/office/drawing/2010/main" val="0"/>
              </a:ext>
            </a:extLst>
          </a:blip>
          <a:srcRect/>
          <a:stretch>
            <a:fillRect/>
          </a:stretch>
        </p:blipFill>
        <p:spPr bwMode="auto">
          <a:xfrm>
            <a:off x="4286250" y="3657601"/>
            <a:ext cx="2057400" cy="131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 Box 8"/>
          <p:cNvSpPr txBox="1">
            <a:spLocks noChangeArrowheads="1"/>
          </p:cNvSpPr>
          <p:nvPr/>
        </p:nvSpPr>
        <p:spPr bwMode="auto">
          <a:xfrm>
            <a:off x="6515100" y="3771900"/>
            <a:ext cx="14859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750" i="1"/>
              <a:t>Images: Jensen (2000)</a:t>
            </a:r>
          </a:p>
        </p:txBody>
      </p:sp>
      <p:pic>
        <p:nvPicPr>
          <p:cNvPr id="20489" name="Picture 8" descr="CersgisLogo.bmp"/>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51796" y="4677966"/>
            <a:ext cx="892204" cy="46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843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44425" y="-8500"/>
            <a:ext cx="3552600" cy="675081"/>
          </a:xfrm>
        </p:spPr>
        <p:txBody>
          <a:bodyPr/>
          <a:lstStyle/>
          <a:p>
            <a:pPr eaLnBrk="1" hangingPunct="1">
              <a:defRPr/>
            </a:pPr>
            <a:r>
              <a:rPr lang="en-US" dirty="0" smtClean="0">
                <a:solidFill>
                  <a:srgbClr val="3818C6"/>
                </a:solidFill>
              </a:rPr>
              <a:t>Remote sensing cycle</a:t>
            </a:r>
            <a:endParaRPr lang="en-US" dirty="0">
              <a:solidFill>
                <a:srgbClr val="3818C6"/>
              </a:solidFill>
            </a:endParaRPr>
          </a:p>
        </p:txBody>
      </p:sp>
      <p:sp>
        <p:nvSpPr>
          <p:cNvPr id="60419" name="Rectangle 3"/>
          <p:cNvSpPr>
            <a:spLocks noGrp="1" noChangeArrowheads="1"/>
          </p:cNvSpPr>
          <p:nvPr>
            <p:ph type="body" idx="1"/>
          </p:nvPr>
        </p:nvSpPr>
        <p:spPr>
          <a:xfrm>
            <a:off x="1657350" y="1771650"/>
            <a:ext cx="5829300" cy="3086100"/>
          </a:xfrm>
        </p:spPr>
        <p:txBody>
          <a:bodyPr/>
          <a:lstStyle/>
          <a:p>
            <a:pPr eaLnBrk="1" hangingPunct="1">
              <a:defRPr/>
            </a:pPr>
            <a:r>
              <a:rPr lang="en-US" sz="2100" dirty="0"/>
              <a:t>Remote Sensing Includes:</a:t>
            </a:r>
          </a:p>
          <a:p>
            <a:pPr eaLnBrk="1" hangingPunct="1">
              <a:lnSpc>
                <a:spcPct val="60000"/>
              </a:lnSpc>
              <a:defRPr/>
            </a:pPr>
            <a:endParaRPr lang="en-US" sz="2100" dirty="0"/>
          </a:p>
          <a:p>
            <a:pPr lvl="1" eaLnBrk="1" hangingPunct="1">
              <a:defRPr/>
            </a:pPr>
            <a:r>
              <a:rPr lang="en-US" sz="1800" dirty="0"/>
              <a:t>A) The mission plan and choice of sensors</a:t>
            </a:r>
          </a:p>
          <a:p>
            <a:pPr eaLnBrk="1" hangingPunct="1">
              <a:defRPr/>
            </a:pPr>
            <a:endParaRPr lang="en-US" sz="2100" dirty="0"/>
          </a:p>
          <a:p>
            <a:pPr lvl="1" eaLnBrk="1" hangingPunct="1">
              <a:defRPr/>
            </a:pPr>
            <a:r>
              <a:rPr lang="en-US" sz="1800" dirty="0"/>
              <a:t>B) The reception, recording, and processing of the signal data</a:t>
            </a:r>
          </a:p>
          <a:p>
            <a:pPr eaLnBrk="1" hangingPunct="1">
              <a:defRPr/>
            </a:pPr>
            <a:endParaRPr lang="en-US" sz="2100" dirty="0"/>
          </a:p>
          <a:p>
            <a:pPr lvl="1" eaLnBrk="1" hangingPunct="1">
              <a:defRPr/>
            </a:pPr>
            <a:r>
              <a:rPr lang="en-US" sz="1800" dirty="0"/>
              <a:t>C) The analysis of the resultant data.</a:t>
            </a:r>
          </a:p>
        </p:txBody>
      </p:sp>
      <p:pic>
        <p:nvPicPr>
          <p:cNvPr id="21509" name="Picture 4" descr="CersgisLogo.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25035" y="4716180"/>
            <a:ext cx="818965" cy="42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516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2" descr="rs-pr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857250"/>
            <a:ext cx="3600450" cy="271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 Box 3"/>
          <p:cNvSpPr txBox="1">
            <a:spLocks noChangeArrowheads="1"/>
          </p:cNvSpPr>
          <p:nvPr/>
        </p:nvSpPr>
        <p:spPr bwMode="auto">
          <a:xfrm>
            <a:off x="5017294" y="14525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1800">
              <a:latin typeface="Times New Roman" panose="02020603050405020304" pitchFamily="18" charset="0"/>
            </a:endParaRPr>
          </a:p>
        </p:txBody>
      </p:sp>
      <p:sp>
        <p:nvSpPr>
          <p:cNvPr id="22533" name="Text Box 4"/>
          <p:cNvSpPr txBox="1">
            <a:spLocks noChangeArrowheads="1"/>
          </p:cNvSpPr>
          <p:nvPr/>
        </p:nvSpPr>
        <p:spPr bwMode="auto">
          <a:xfrm>
            <a:off x="4914901" y="971550"/>
            <a:ext cx="2983706"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b="1" dirty="0">
                <a:latin typeface="Calibri" panose="020F0502020204030204" pitchFamily="34" charset="0"/>
                <a:cs typeface="Calibri" panose="020F0502020204030204" pitchFamily="34" charset="0"/>
              </a:rPr>
              <a:t>Energy Source or Illumination (A)</a:t>
            </a:r>
            <a:r>
              <a:rPr lang="en-US" sz="1200" dirty="0">
                <a:latin typeface="Calibri" panose="020F0502020204030204" pitchFamily="34" charset="0"/>
                <a:cs typeface="Calibri" panose="020F0502020204030204" pitchFamily="34" charset="0"/>
              </a:rPr>
              <a:t> </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Radiation and the Atmosphere (B)</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Interaction with the Target (C)</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Recording of Energy by the Sensor (D) </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Transmission, Reception, and Processing (E)</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Interpretation and Analysis (F)</a:t>
            </a:r>
            <a:r>
              <a:rPr lang="en-US" sz="1200" dirty="0">
                <a:latin typeface="Calibri" panose="020F0502020204030204" pitchFamily="34" charset="0"/>
                <a:cs typeface="Calibri" panose="020F0502020204030204" pitchFamily="34" charset="0"/>
              </a:rPr>
              <a:t> </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Application (G)</a:t>
            </a:r>
            <a:r>
              <a:rPr lang="en-US" sz="1200" dirty="0">
                <a:latin typeface="Calibri" panose="020F0502020204030204" pitchFamily="34" charset="0"/>
                <a:cs typeface="Calibri" panose="020F0502020204030204" pitchFamily="34" charset="0"/>
              </a:rPr>
              <a:t> </a:t>
            </a:r>
          </a:p>
        </p:txBody>
      </p:sp>
      <p:sp>
        <p:nvSpPr>
          <p:cNvPr id="22534" name="Text Box 5"/>
          <p:cNvSpPr txBox="1">
            <a:spLocks noChangeArrowheads="1"/>
          </p:cNvSpPr>
          <p:nvPr/>
        </p:nvSpPr>
        <p:spPr bwMode="auto">
          <a:xfrm>
            <a:off x="1176338" y="3568304"/>
            <a:ext cx="22974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900" i="1">
                <a:latin typeface="Times New Roman" panose="02020603050405020304" pitchFamily="18" charset="0"/>
              </a:rPr>
              <a:t>Source: Canadian Centre for Remote Sensing</a:t>
            </a:r>
          </a:p>
        </p:txBody>
      </p:sp>
      <p:sp>
        <p:nvSpPr>
          <p:cNvPr id="22535" name="Rectangle 6"/>
          <p:cNvSpPr>
            <a:spLocks noChangeArrowheads="1"/>
          </p:cNvSpPr>
          <p:nvPr/>
        </p:nvSpPr>
        <p:spPr bwMode="auto">
          <a:xfrm>
            <a:off x="1257300" y="400050"/>
            <a:ext cx="35076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800" dirty="0">
                <a:latin typeface="Dosis" panose="020B0604020202020204" charset="0"/>
              </a:rPr>
              <a:t>Remote Sensing Process Components</a:t>
            </a:r>
          </a:p>
        </p:txBody>
      </p:sp>
      <p:pic>
        <p:nvPicPr>
          <p:cNvPr id="22536" name="Picture 7" descr="CersgisLogo.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84824" y="4643021"/>
            <a:ext cx="959176" cy="50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415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US" dirty="0"/>
              <a:t>Electromagnetic Spectrum</a:t>
            </a:r>
          </a:p>
        </p:txBody>
      </p:sp>
      <p:pic>
        <p:nvPicPr>
          <p:cNvPr id="23556" name="Picture 3" descr="spect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200150"/>
            <a:ext cx="428625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CersgisLogo.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487466"/>
            <a:ext cx="1257300" cy="65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6110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defRPr/>
            </a:pPr>
            <a:r>
              <a:rPr lang="en-US"/>
              <a:t>Electromagnetic Radiation</a:t>
            </a:r>
          </a:p>
        </p:txBody>
      </p:sp>
      <p:pic>
        <p:nvPicPr>
          <p:cNvPr id="24580" name="Picture 3" descr="W0036-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1143000"/>
            <a:ext cx="3433763"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4" descr="CersgisLogo.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82992" y="4686300"/>
            <a:ext cx="961008" cy="50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348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a:t>Signature Spectra</a:t>
            </a:r>
          </a:p>
        </p:txBody>
      </p:sp>
      <p:pic>
        <p:nvPicPr>
          <p:cNvPr id="25604" name="Picture 3" descr="W005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1143001"/>
            <a:ext cx="5350669" cy="3232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CersgisLogo.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487466"/>
            <a:ext cx="1257300" cy="65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290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Cerimon template">
  <a:themeElements>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887</Words>
  <Application>Microsoft Office PowerPoint</Application>
  <PresentationFormat>On-screen Show (16:9)</PresentationFormat>
  <Paragraphs>212</Paragraphs>
  <Slides>25</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Dosis</vt:lpstr>
      <vt:lpstr>Times New Roman</vt:lpstr>
      <vt:lpstr>Arial</vt:lpstr>
      <vt:lpstr>Trebuchet MS</vt:lpstr>
      <vt:lpstr>Calibri</vt:lpstr>
      <vt:lpstr>Source Sans Pro</vt:lpstr>
      <vt:lpstr>Verdana</vt:lpstr>
      <vt:lpstr>Tahoma</vt:lpstr>
      <vt:lpstr>Open Sans</vt:lpstr>
      <vt:lpstr>Segoe UI Historic</vt:lpstr>
      <vt:lpstr>Cerimon template</vt:lpstr>
      <vt:lpstr>REMOTE SENSING BASICS   George Senyo Owusu georgeowusu@ug.edu.gh Center for Remote Sensing and Geographic Information Services (CERSGIS)</vt:lpstr>
      <vt:lpstr>PowerPoint Presentation</vt:lpstr>
      <vt:lpstr>PowerPoint Presentation</vt:lpstr>
      <vt:lpstr>History of Remote Sensing</vt:lpstr>
      <vt:lpstr>Remote sensing cycle</vt:lpstr>
      <vt:lpstr>PowerPoint Presentation</vt:lpstr>
      <vt:lpstr>Electromagnetic Spectrum</vt:lpstr>
      <vt:lpstr>Electromagnetic Radiation</vt:lpstr>
      <vt:lpstr>Signature Spectra</vt:lpstr>
      <vt:lpstr>Fundamental term</vt:lpstr>
      <vt:lpstr>Spatial Resolution</vt:lpstr>
      <vt:lpstr>Spectral Resolution </vt:lpstr>
      <vt:lpstr>Spectral Resolution</vt:lpstr>
      <vt:lpstr>Three spectra recorded at low, medium and high spectral resolution, illustrating how the high resolution mode yields sharper peaks, and separates close lying peaks, which are merged together at low resolution</vt:lpstr>
      <vt:lpstr>Temporal Resolution </vt:lpstr>
      <vt:lpstr>Radiometric Resolution </vt:lpstr>
      <vt:lpstr>PowerPoint Presentation</vt:lpstr>
      <vt:lpstr>Types of Remote Sensing</vt:lpstr>
      <vt:lpstr>Some known satellites</vt:lpstr>
      <vt:lpstr>Applications of Remote Sensing</vt:lpstr>
      <vt:lpstr>PowerPoint Presentation</vt:lpstr>
      <vt:lpstr>Flood Damage to Standing Crops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user</cp:lastModifiedBy>
  <cp:revision>25</cp:revision>
  <dcterms:modified xsi:type="dcterms:W3CDTF">2021-09-24T23:40:09Z</dcterms:modified>
</cp:coreProperties>
</file>